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4" r:id="rId2"/>
    <p:sldId id="283" r:id="rId3"/>
    <p:sldId id="272" r:id="rId4"/>
    <p:sldId id="273" r:id="rId5"/>
    <p:sldId id="274" r:id="rId6"/>
    <p:sldId id="275" r:id="rId7"/>
    <p:sldId id="276" r:id="rId8"/>
    <p:sldId id="277" r:id="rId9"/>
    <p:sldId id="278" r:id="rId10"/>
    <p:sldId id="279" r:id="rId11"/>
    <p:sldId id="280" r:id="rId12"/>
    <p:sldId id="281" r:id="rId13"/>
    <p:sldId id="282" r:id="rId14"/>
    <p:sldId id="284" r:id="rId15"/>
    <p:sldId id="256" r:id="rId16"/>
    <p:sldId id="257" r:id="rId17"/>
    <p:sldId id="271" r:id="rId18"/>
    <p:sldId id="258" r:id="rId19"/>
    <p:sldId id="259" r:id="rId20"/>
    <p:sldId id="260" r:id="rId21"/>
    <p:sldId id="261" r:id="rId22"/>
    <p:sldId id="262" r:id="rId23"/>
    <p:sldId id="263"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DDDD"/>
    <a:srgbClr val="99FFCC"/>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82" d="100"/>
          <a:sy n="82" d="100"/>
        </p:scale>
        <p:origin x="-1026" y="19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hdphoto2.wdp>
</file>

<file path=ppt/media/hdphoto3.wdp>
</file>

<file path=ppt/media/hdphoto4.wdp>
</file>

<file path=ppt/media/image1.png>
</file>

<file path=ppt/media/image10.jpeg>
</file>

<file path=ppt/media/image11.jpg>
</file>

<file path=ppt/media/image12.png>
</file>

<file path=ppt/media/image13.jpeg>
</file>

<file path=ppt/media/image14.jpeg>
</file>

<file path=ppt/media/image15.jpg>
</file>

<file path=ppt/media/image16.png>
</file>

<file path=ppt/media/image2.jpeg>
</file>

<file path=ppt/media/image3.png>
</file>

<file path=ppt/media/image4.pn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3ECAB07-08C9-49B5-A983-E25208BB3BB5}" type="datetimeFigureOut">
              <a:rPr lang="en-US" smtClean="0"/>
              <a:t>8/2/2021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4222469257"/>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ECAB07-08C9-49B5-A983-E25208BB3BB5}" type="datetimeFigureOut">
              <a:rPr lang="en-US" smtClean="0"/>
              <a:t>8/2/2021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3596433291"/>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ECAB07-08C9-49B5-A983-E25208BB3BB5}" type="datetimeFigureOut">
              <a:rPr lang="en-US" smtClean="0"/>
              <a:t>8/2/2021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615829561"/>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ECAB07-08C9-49B5-A983-E25208BB3BB5}" type="datetimeFigureOut">
              <a:rPr lang="en-US" smtClean="0"/>
              <a:t>8/2/2021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486932293"/>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3ECAB07-08C9-49B5-A983-E25208BB3BB5}" type="datetimeFigureOut">
              <a:rPr lang="en-US" smtClean="0"/>
              <a:t>8/2/2021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3284355608"/>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3ECAB07-08C9-49B5-A983-E25208BB3BB5}" type="datetimeFigureOut">
              <a:rPr lang="en-US" smtClean="0"/>
              <a:t>8/2/2021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1823719880"/>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3ECAB07-08C9-49B5-A983-E25208BB3BB5}" type="datetimeFigureOut">
              <a:rPr lang="en-US" smtClean="0"/>
              <a:t>8/2/2021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1236256532"/>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3ECAB07-08C9-49B5-A983-E25208BB3BB5}" type="datetimeFigureOut">
              <a:rPr lang="en-US" smtClean="0"/>
              <a:t>8/2/2021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722136154"/>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ECAB07-08C9-49B5-A983-E25208BB3BB5}" type="datetimeFigureOut">
              <a:rPr lang="en-US" smtClean="0"/>
              <a:t>8/2/2021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1299636004"/>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3ECAB07-08C9-49B5-A983-E25208BB3BB5}" type="datetimeFigureOut">
              <a:rPr lang="en-US" smtClean="0"/>
              <a:t>8/2/2021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3995425726"/>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3ECAB07-08C9-49B5-A983-E25208BB3BB5}" type="datetimeFigureOut">
              <a:rPr lang="en-US" smtClean="0"/>
              <a:t>8/2/2021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A5F083-4DEB-4688-9A80-C96ECDE7E1F7}" type="slidenum">
              <a:rPr lang="en-US" smtClean="0"/>
              <a:t>‹#›</a:t>
            </a:fld>
            <a:endParaRPr lang="en-US"/>
          </a:p>
        </p:txBody>
      </p:sp>
    </p:spTree>
    <p:extLst>
      <p:ext uri="{BB962C8B-B14F-4D97-AF65-F5344CB8AC3E}">
        <p14:creationId xmlns:p14="http://schemas.microsoft.com/office/powerpoint/2010/main" val="3691531497"/>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ECAB07-08C9-49B5-A983-E25208BB3BB5}" type="datetimeFigureOut">
              <a:rPr lang="en-US" smtClean="0"/>
              <a:t>8/2/2021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A5F083-4DEB-4688-9A80-C96ECDE7E1F7}" type="slidenum">
              <a:rPr lang="en-US" smtClean="0"/>
              <a:t>‹#›</a:t>
            </a:fld>
            <a:endParaRPr lang="en-US"/>
          </a:p>
        </p:txBody>
      </p:sp>
    </p:spTree>
    <p:extLst>
      <p:ext uri="{BB962C8B-B14F-4D97-AF65-F5344CB8AC3E}">
        <p14:creationId xmlns:p14="http://schemas.microsoft.com/office/powerpoint/2010/main" val="12989420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9.png"/><Relationship Id="rId1" Type="http://schemas.openxmlformats.org/officeDocument/2006/relationships/slideLayout" Target="../slideLayouts/slideLayout2.xml"/><Relationship Id="rId4" Type="http://schemas.microsoft.com/office/2007/relationships/hdphoto" Target="../media/hdphoto4.wdp"/></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eg"/><Relationship Id="rId1" Type="http://schemas.openxmlformats.org/officeDocument/2006/relationships/slideLayout" Target="../slideLayouts/slideLayout2.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JIS University - Wikipedia">
            <a:extLst>
              <a:ext uri="{FF2B5EF4-FFF2-40B4-BE49-F238E27FC236}">
                <a16:creationId xmlns:a16="http://schemas.microsoft.com/office/drawing/2014/main" xmlns="" id="{851C0416-6015-41C3-9782-B25ADB4265D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8600" y="76200"/>
            <a:ext cx="914400" cy="67304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argi Memorial Institute of Technology (GMIT), Kolkata, Kolkata, West  Bengal, India, Group ID:- Contact Address, Phone, EMail, Website, Courses  Offered, Admission">
            <a:extLst>
              <a:ext uri="{FF2B5EF4-FFF2-40B4-BE49-F238E27FC236}">
                <a16:creationId xmlns:a16="http://schemas.microsoft.com/office/drawing/2014/main" xmlns="" id="{E57C9E2B-6AC8-4161-BBA6-EDB87F739BA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45879" y="76200"/>
            <a:ext cx="1047750" cy="67304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xmlns="" id="{4DD1E961-A48D-4E4D-863E-1A0E4659C895}"/>
              </a:ext>
            </a:extLst>
          </p:cNvPr>
          <p:cNvSpPr/>
          <p:nvPr/>
        </p:nvSpPr>
        <p:spPr>
          <a:xfrm>
            <a:off x="0" y="0"/>
            <a:ext cx="9144000" cy="6858000"/>
          </a:xfrm>
          <a:prstGeom prst="rect">
            <a:avLst/>
          </a:prstGeom>
          <a:blipFill dpi="0" rotWithShape="1">
            <a:blip r:embed="rId4">
              <a:alphaModFix amt="29000"/>
              <a:biLevel thresh="50000"/>
            </a:blip>
            <a:srcRect/>
            <a:stretch>
              <a:fillRect/>
            </a:stretch>
          </a:blipFill>
          <a:ln w="381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xmlns="" id="{A05CC3B5-10D3-454E-9EDC-7FE6883CD8D2}"/>
              </a:ext>
            </a:extLst>
          </p:cNvPr>
          <p:cNvSpPr/>
          <p:nvPr/>
        </p:nvSpPr>
        <p:spPr>
          <a:xfrm>
            <a:off x="838200" y="1047750"/>
            <a:ext cx="7467600" cy="4438650"/>
          </a:xfrm>
          <a:prstGeom prst="rect">
            <a:avLst/>
          </a:prstGeom>
          <a:solidFill>
            <a:srgbClr val="DDDDDD">
              <a:alpha val="37000"/>
            </a:srgbClr>
          </a:solidFill>
          <a:ln w="38100"/>
        </p:spPr>
        <p:style>
          <a:lnRef idx="2">
            <a:schemeClr val="dk1">
              <a:shade val="50000"/>
            </a:schemeClr>
          </a:lnRef>
          <a:fillRef idx="1">
            <a:schemeClr val="dk1"/>
          </a:fillRef>
          <a:effectRef idx="0">
            <a:schemeClr val="dk1"/>
          </a:effectRef>
          <a:fontRef idx="minor">
            <a:schemeClr val="lt1"/>
          </a:fontRef>
        </p:style>
        <p:txBody>
          <a:bodyPr rtlCol="0" anchor="ctr"/>
          <a:lstStyle/>
          <a:p>
            <a:r>
              <a:rPr lang="en-IN" sz="3600" dirty="0">
                <a:solidFill>
                  <a:schemeClr val="tx1">
                    <a:lumMod val="95000"/>
                    <a:lumOff val="5000"/>
                  </a:schemeClr>
                </a:solidFill>
              </a:rPr>
              <a:t>NAME</a:t>
            </a:r>
            <a:r>
              <a:rPr lang="en-IN" sz="5400" dirty="0">
                <a:solidFill>
                  <a:schemeClr val="tx1">
                    <a:lumMod val="95000"/>
                    <a:lumOff val="5000"/>
                  </a:schemeClr>
                </a:solidFill>
              </a:rPr>
              <a:t>-</a:t>
            </a:r>
            <a:r>
              <a:rPr lang="en-IN" sz="3600" dirty="0">
                <a:solidFill>
                  <a:schemeClr val="tx1">
                    <a:lumMod val="95000"/>
                    <a:lumOff val="5000"/>
                  </a:schemeClr>
                </a:solidFill>
                <a:latin typeface="Dubai Medium" panose="020B0603030403030204" pitchFamily="34" charset="-78"/>
                <a:cs typeface="Dubai Medium" panose="020B0603030403030204" pitchFamily="34" charset="-78"/>
              </a:rPr>
              <a:t>SHUBHANW</a:t>
            </a:r>
            <a:r>
              <a:rPr lang="en-IN" sz="3600" dirty="0">
                <a:solidFill>
                  <a:schemeClr val="tx1">
                    <a:lumMod val="95000"/>
                    <a:lumOff val="5000"/>
                  </a:schemeClr>
                </a:solidFill>
              </a:rPr>
              <a:t>I</a:t>
            </a:r>
            <a:r>
              <a:rPr lang="en-IN" sz="3600" dirty="0">
                <a:solidFill>
                  <a:schemeClr val="tx1">
                    <a:lumMod val="95000"/>
                    <a:lumOff val="5000"/>
                  </a:schemeClr>
                </a:solidFill>
                <a:latin typeface="Dubai Medium" panose="020B0603030403030204" pitchFamily="34" charset="-78"/>
                <a:cs typeface="Dubai Medium" panose="020B0603030403030204" pitchFamily="34" charset="-78"/>
              </a:rPr>
              <a:t>TA DAS</a:t>
            </a:r>
          </a:p>
          <a:p>
            <a:r>
              <a:rPr lang="en-IN" sz="3600" dirty="0">
                <a:solidFill>
                  <a:schemeClr val="tx1">
                    <a:lumMod val="95000"/>
                    <a:lumOff val="5000"/>
                  </a:schemeClr>
                </a:solidFill>
                <a:latin typeface="Dubai Medium" panose="020B0603030403030204" pitchFamily="34" charset="-78"/>
                <a:cs typeface="Dubai Medium" panose="020B0603030403030204" pitchFamily="34" charset="-78"/>
              </a:rPr>
              <a:t>                NISHA BOSE</a:t>
            </a:r>
          </a:p>
          <a:p>
            <a:r>
              <a:rPr lang="en-IN" sz="3600" dirty="0">
                <a:solidFill>
                  <a:schemeClr val="tx1">
                    <a:lumMod val="95000"/>
                    <a:lumOff val="5000"/>
                  </a:schemeClr>
                </a:solidFill>
              </a:rPr>
              <a:t>YEAR</a:t>
            </a:r>
            <a:r>
              <a:rPr lang="en-IN" sz="5400" dirty="0">
                <a:solidFill>
                  <a:schemeClr val="tx1">
                    <a:lumMod val="95000"/>
                    <a:lumOff val="5000"/>
                  </a:schemeClr>
                </a:solidFill>
              </a:rPr>
              <a:t>-</a:t>
            </a:r>
            <a:r>
              <a:rPr lang="en-IN" sz="3600" dirty="0">
                <a:solidFill>
                  <a:schemeClr val="tx1">
                    <a:lumMod val="95000"/>
                    <a:lumOff val="5000"/>
                  </a:schemeClr>
                </a:solidFill>
              </a:rPr>
              <a:t> </a:t>
            </a:r>
            <a:r>
              <a:rPr lang="en-IN" sz="3600" dirty="0">
                <a:solidFill>
                  <a:schemeClr val="tx1">
                    <a:lumMod val="95000"/>
                    <a:lumOff val="5000"/>
                  </a:schemeClr>
                </a:solidFill>
                <a:latin typeface="Dubai Medium" panose="020B0603030403030204" pitchFamily="34" charset="-78"/>
                <a:cs typeface="Dubai Medium" panose="020B0603030403030204" pitchFamily="34" charset="-78"/>
              </a:rPr>
              <a:t>3</a:t>
            </a:r>
            <a:r>
              <a:rPr lang="en-IN" sz="3600" baseline="30000" dirty="0">
                <a:solidFill>
                  <a:schemeClr val="tx1">
                    <a:lumMod val="95000"/>
                    <a:lumOff val="5000"/>
                  </a:schemeClr>
                </a:solidFill>
                <a:latin typeface="Dubai Medium" panose="020B0603030403030204" pitchFamily="34" charset="-78"/>
                <a:cs typeface="Dubai Medium" panose="020B0603030403030204" pitchFamily="34" charset="-78"/>
              </a:rPr>
              <a:t>RD</a:t>
            </a:r>
            <a:r>
              <a:rPr lang="en-IN" sz="3600" dirty="0">
                <a:solidFill>
                  <a:schemeClr val="tx1">
                    <a:lumMod val="95000"/>
                    <a:lumOff val="5000"/>
                  </a:schemeClr>
                </a:solidFill>
                <a:latin typeface="Dubai Medium" panose="020B0603030403030204" pitchFamily="34" charset="-78"/>
                <a:cs typeface="Dubai Medium" panose="020B0603030403030204" pitchFamily="34" charset="-78"/>
              </a:rPr>
              <a:t>  </a:t>
            </a:r>
            <a:r>
              <a:rPr lang="en-IN" sz="3600" dirty="0">
                <a:solidFill>
                  <a:schemeClr val="tx1">
                    <a:lumMod val="95000"/>
                    <a:lumOff val="5000"/>
                  </a:schemeClr>
                </a:solidFill>
              </a:rPr>
              <a:t>                                    STREAM</a:t>
            </a:r>
            <a:r>
              <a:rPr lang="en-IN" sz="5400" dirty="0">
                <a:solidFill>
                  <a:schemeClr val="tx1">
                    <a:lumMod val="95000"/>
                    <a:lumOff val="5000"/>
                  </a:schemeClr>
                </a:solidFill>
              </a:rPr>
              <a:t>-</a:t>
            </a:r>
            <a:r>
              <a:rPr lang="en-IN" sz="3200" dirty="0">
                <a:solidFill>
                  <a:schemeClr val="tx1">
                    <a:lumMod val="95000"/>
                    <a:lumOff val="5000"/>
                  </a:schemeClr>
                </a:solidFill>
                <a:latin typeface="Dubai Medium" panose="020B0603030403030204" pitchFamily="34" charset="-78"/>
                <a:cs typeface="Dubai Medium" panose="020B0603030403030204" pitchFamily="34" charset="-78"/>
              </a:rPr>
              <a:t>ELECTRO</a:t>
            </a:r>
            <a:r>
              <a:rPr lang="en-IN" sz="3600" dirty="0">
                <a:solidFill>
                  <a:schemeClr val="tx1">
                    <a:lumMod val="95000"/>
                    <a:lumOff val="5000"/>
                  </a:schemeClr>
                </a:solidFill>
                <a:latin typeface="Dubai Medium" panose="020B0603030403030204" pitchFamily="34" charset="-78"/>
                <a:cs typeface="Dubai Medium" panose="020B0603030403030204" pitchFamily="34" charset="-78"/>
              </a:rPr>
              <a:t>NICS </a:t>
            </a:r>
            <a:r>
              <a:rPr lang="en-IN" sz="3200" dirty="0">
                <a:solidFill>
                  <a:schemeClr val="tx1">
                    <a:lumMod val="95000"/>
                    <a:lumOff val="5000"/>
                  </a:schemeClr>
                </a:solidFill>
                <a:latin typeface="Dubai Medium" panose="020B0603030403030204" pitchFamily="34" charset="-78"/>
                <a:cs typeface="Dubai Medium" panose="020B0603030403030204" pitchFamily="34" charset="-78"/>
              </a:rPr>
              <a:t>AND</a:t>
            </a:r>
            <a:r>
              <a:rPr lang="en-IN" sz="3600" dirty="0">
                <a:solidFill>
                  <a:schemeClr val="tx1">
                    <a:lumMod val="95000"/>
                    <a:lumOff val="5000"/>
                  </a:schemeClr>
                </a:solidFill>
                <a:latin typeface="Dubai Medium" panose="020B0603030403030204" pitchFamily="34" charset="-78"/>
                <a:cs typeface="Dubai Medium" panose="020B0603030403030204" pitchFamily="34" charset="-78"/>
              </a:rPr>
              <a:t>              </a:t>
            </a:r>
            <a:r>
              <a:rPr lang="en-IN" sz="3200" dirty="0">
                <a:solidFill>
                  <a:schemeClr val="tx1">
                    <a:lumMod val="95000"/>
                    <a:lumOff val="5000"/>
                  </a:schemeClr>
                </a:solidFill>
                <a:latin typeface="Dubai Medium" panose="020B0603030403030204" pitchFamily="34" charset="-78"/>
                <a:cs typeface="Dubai Medium" panose="020B0603030403030204" pitchFamily="34" charset="-78"/>
              </a:rPr>
              <a:t>COMMUNICTION ENGINNERING</a:t>
            </a:r>
          </a:p>
          <a:p>
            <a:r>
              <a:rPr lang="en-IN" sz="3600" dirty="0">
                <a:solidFill>
                  <a:schemeClr val="tx1">
                    <a:lumMod val="95000"/>
                    <a:lumOff val="5000"/>
                  </a:schemeClr>
                </a:solidFill>
              </a:rPr>
              <a:t>SUBJECT CODE</a:t>
            </a:r>
            <a:r>
              <a:rPr lang="en-IN" sz="4000" dirty="0">
                <a:solidFill>
                  <a:schemeClr val="tx1">
                    <a:lumMod val="95000"/>
                    <a:lumOff val="5000"/>
                  </a:schemeClr>
                </a:solidFill>
              </a:rPr>
              <a:t>-</a:t>
            </a:r>
            <a:r>
              <a:rPr lang="en-IN" sz="3200" dirty="0">
                <a:solidFill>
                  <a:schemeClr val="tx1">
                    <a:lumMod val="95000"/>
                    <a:lumOff val="5000"/>
                  </a:schemeClr>
                </a:solidFill>
                <a:latin typeface="Dubai Medium" panose="020B0603030403030204" pitchFamily="34" charset="-78"/>
                <a:cs typeface="Dubai Medium" panose="020B0603030403030204" pitchFamily="34" charset="-78"/>
              </a:rPr>
              <a:t>EC</a:t>
            </a:r>
            <a:r>
              <a:rPr lang="en-IN" sz="4000" dirty="0">
                <a:solidFill>
                  <a:schemeClr val="tx1">
                    <a:lumMod val="95000"/>
                    <a:lumOff val="5000"/>
                  </a:schemeClr>
                </a:solidFill>
              </a:rPr>
              <a:t> </a:t>
            </a:r>
            <a:r>
              <a:rPr lang="en-IN" sz="3200" dirty="0">
                <a:solidFill>
                  <a:schemeClr val="tx1">
                    <a:lumMod val="95000"/>
                    <a:lumOff val="5000"/>
                  </a:schemeClr>
                </a:solidFill>
                <a:latin typeface="Dubai Medium" panose="020B0603030403030204" pitchFamily="34" charset="-78"/>
                <a:cs typeface="Dubai Medium" panose="020B0603030403030204" pitchFamily="34" charset="-78"/>
              </a:rPr>
              <a:t>681</a:t>
            </a:r>
          </a:p>
          <a:p>
            <a:r>
              <a:rPr lang="en-IN" sz="3600" dirty="0">
                <a:solidFill>
                  <a:schemeClr val="tx1">
                    <a:lumMod val="95000"/>
                    <a:lumOff val="5000"/>
                  </a:schemeClr>
                </a:solidFill>
                <a:cs typeface="Dubai Medium" panose="020B0603030403030204" pitchFamily="34" charset="-78"/>
              </a:rPr>
              <a:t>SUBJECT NAME-</a:t>
            </a:r>
            <a:r>
              <a:rPr lang="en-IN" sz="3200" dirty="0">
                <a:solidFill>
                  <a:schemeClr val="tx1">
                    <a:lumMod val="95000"/>
                    <a:lumOff val="5000"/>
                  </a:schemeClr>
                </a:solidFill>
                <a:latin typeface="Dubai Medium" panose="020B0603030403030204" pitchFamily="34" charset="-78"/>
                <a:cs typeface="Dubai Medium" panose="020B0603030403030204" pitchFamily="34" charset="-78"/>
              </a:rPr>
              <a:t>MINI PROJECT</a:t>
            </a:r>
            <a:endParaRPr lang="en-IN" sz="3600" dirty="0">
              <a:solidFill>
                <a:schemeClr val="tx1">
                  <a:lumMod val="95000"/>
                  <a:lumOff val="5000"/>
                </a:schemeClr>
              </a:solidFill>
              <a:latin typeface="Dubai Medium" panose="020B0603030403030204" pitchFamily="34" charset="-78"/>
              <a:cs typeface="Dubai Medium" panose="020B0603030403030204" pitchFamily="34" charset="-78"/>
            </a:endParaRPr>
          </a:p>
        </p:txBody>
      </p:sp>
    </p:spTree>
    <p:extLst>
      <p:ext uri="{BB962C8B-B14F-4D97-AF65-F5344CB8AC3E}">
        <p14:creationId xmlns:p14="http://schemas.microsoft.com/office/powerpoint/2010/main" val="1719689405"/>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DFCE5D49-32B4-410E-BC18-B9790F629ED1}"/>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C4BD1959-FD9E-42B4-A8DD-5F41A1DD105C}"/>
              </a:ext>
            </a:extLst>
          </p:cNvPr>
          <p:cNvSpPr>
            <a:spLocks noGrp="1"/>
          </p:cNvSpPr>
          <p:nvPr>
            <p:ph type="title"/>
          </p:nvPr>
        </p:nvSpPr>
        <p:spPr>
          <a:xfrm>
            <a:off x="628650" y="152400"/>
            <a:ext cx="7886700" cy="1047751"/>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fontScale="90000"/>
          </a:bodyPr>
          <a:lstStyle/>
          <a:p>
            <a:r>
              <a:rPr lang="en-IN" dirty="0"/>
              <a:t>COMPONENTS OF NETWORK MODLULE</a:t>
            </a:r>
          </a:p>
        </p:txBody>
      </p:sp>
      <p:sp>
        <p:nvSpPr>
          <p:cNvPr id="3" name="Content Placeholder 2">
            <a:extLst>
              <a:ext uri="{FF2B5EF4-FFF2-40B4-BE49-F238E27FC236}">
                <a16:creationId xmlns:a16="http://schemas.microsoft.com/office/drawing/2014/main" xmlns="" id="{EF3ACB4E-B260-4875-A4DF-271463B59F9F}"/>
              </a:ext>
            </a:extLst>
          </p:cNvPr>
          <p:cNvSpPr>
            <a:spLocks noGrp="1"/>
          </p:cNvSpPr>
          <p:nvPr>
            <p:ph idx="1"/>
          </p:nvPr>
        </p:nvSpPr>
        <p:spPr>
          <a:xfrm>
            <a:off x="628650" y="1595004"/>
            <a:ext cx="7886700" cy="5034395"/>
          </a:xfrm>
          <a:solidFill>
            <a:schemeClr val="bg1">
              <a:lumMod val="65000"/>
            </a:schemeClr>
          </a:solidFill>
        </p:spPr>
        <p:txBody>
          <a:bodyPr>
            <a:noAutofit/>
          </a:bodyPr>
          <a:lstStyle/>
          <a:p>
            <a:pPr>
              <a:buFont typeface="Wingdings" panose="05000000000000000000" pitchFamily="2" charset="2"/>
              <a:buChar char="§"/>
            </a:pPr>
            <a:r>
              <a:rPr lang="en-IN" sz="1800" dirty="0">
                <a:latin typeface="Bahnschrift SemiBold" panose="020B0502040204020203" pitchFamily="34" charset="0"/>
              </a:rPr>
              <a:t>Server</a:t>
            </a:r>
          </a:p>
          <a:p>
            <a:pPr>
              <a:buFont typeface="Wingdings" panose="05000000000000000000" pitchFamily="2" charset="2"/>
              <a:buChar char="§"/>
            </a:pPr>
            <a:r>
              <a:rPr lang="en-IN" sz="1800" dirty="0">
                <a:latin typeface="Bahnschrift SemiBold" panose="020B0502040204020203" pitchFamily="34" charset="0"/>
              </a:rPr>
              <a:t>WIFI module - Nodemcu 8266</a:t>
            </a:r>
          </a:p>
          <a:p>
            <a:pPr>
              <a:buFont typeface="Wingdings" panose="05000000000000000000" pitchFamily="2" charset="2"/>
              <a:buChar char="§"/>
            </a:pPr>
            <a:r>
              <a:rPr lang="en-IN" sz="1800" dirty="0">
                <a:latin typeface="Bahnschrift SemiBold" panose="020B0502040204020203" pitchFamily="34" charset="0"/>
              </a:rPr>
              <a:t>Switch</a:t>
            </a:r>
          </a:p>
          <a:p>
            <a:pPr>
              <a:buFont typeface="Wingdings" panose="05000000000000000000" pitchFamily="2" charset="2"/>
              <a:buChar char="§"/>
            </a:pPr>
            <a:r>
              <a:rPr lang="en-IN" sz="1800" dirty="0">
                <a:latin typeface="Bahnschrift SemiBold" panose="020B0502040204020203" pitchFamily="34" charset="0"/>
              </a:rPr>
              <a:t>Smartphone</a:t>
            </a:r>
          </a:p>
          <a:p>
            <a:pPr>
              <a:buFont typeface="Wingdings" panose="05000000000000000000" pitchFamily="2" charset="2"/>
              <a:buChar char="§"/>
            </a:pPr>
            <a:r>
              <a:rPr lang="en-IN" sz="1800" dirty="0">
                <a:latin typeface="Bahnschrift SemiBold" panose="020B0502040204020203" pitchFamily="34" charset="0"/>
              </a:rPr>
              <a:t>Air conditioner</a:t>
            </a:r>
          </a:p>
          <a:p>
            <a:pPr>
              <a:buFont typeface="Wingdings" panose="05000000000000000000" pitchFamily="2" charset="2"/>
              <a:buChar char="§"/>
            </a:pPr>
            <a:r>
              <a:rPr lang="en-IN" sz="1800" dirty="0">
                <a:latin typeface="Bahnschrift SemiBold" panose="020B0502040204020203" pitchFamily="34" charset="0"/>
              </a:rPr>
              <a:t>Webcams</a:t>
            </a:r>
          </a:p>
          <a:p>
            <a:pPr>
              <a:buFont typeface="Wingdings" panose="05000000000000000000" pitchFamily="2" charset="2"/>
              <a:buChar char="§"/>
            </a:pPr>
            <a:r>
              <a:rPr lang="en-IN" sz="1800" dirty="0">
                <a:latin typeface="Bahnschrift SemiBold" panose="020B0502040204020203" pitchFamily="34" charset="0"/>
              </a:rPr>
              <a:t>Fans</a:t>
            </a:r>
          </a:p>
          <a:p>
            <a:pPr>
              <a:buFont typeface="Wingdings" panose="05000000000000000000" pitchFamily="2" charset="2"/>
              <a:buChar char="§"/>
            </a:pPr>
            <a:r>
              <a:rPr lang="en-IN" sz="1800" dirty="0">
                <a:latin typeface="Bahnschrift SemiBold" panose="020B0502040204020203" pitchFamily="34" charset="0"/>
              </a:rPr>
              <a:t>Lights</a:t>
            </a:r>
          </a:p>
          <a:p>
            <a:pPr>
              <a:buFont typeface="Wingdings" panose="05000000000000000000" pitchFamily="2" charset="2"/>
              <a:buChar char="§"/>
            </a:pPr>
            <a:r>
              <a:rPr lang="en-IN" sz="1800" dirty="0">
                <a:latin typeface="Bahnschrift SemiBold" panose="020B0502040204020203" pitchFamily="34" charset="0"/>
              </a:rPr>
              <a:t>Doors</a:t>
            </a:r>
          </a:p>
          <a:p>
            <a:pPr>
              <a:buFont typeface="Wingdings" panose="05000000000000000000" pitchFamily="2" charset="2"/>
              <a:buChar char="§"/>
            </a:pPr>
            <a:r>
              <a:rPr lang="en-IN" sz="1800" dirty="0">
                <a:latin typeface="Bahnschrift SemiBold" panose="020B0502040204020203" pitchFamily="34" charset="0"/>
              </a:rPr>
              <a:t>Smoke detectors</a:t>
            </a:r>
          </a:p>
          <a:p>
            <a:pPr>
              <a:buFont typeface="Wingdings" panose="05000000000000000000" pitchFamily="2" charset="2"/>
              <a:buChar char="§"/>
            </a:pPr>
            <a:r>
              <a:rPr lang="en-IN" sz="1800" dirty="0">
                <a:latin typeface="Bahnschrift SemiBold" panose="020B0502040204020203" pitchFamily="34" charset="0"/>
              </a:rPr>
              <a:t>Solar panel</a:t>
            </a:r>
          </a:p>
          <a:p>
            <a:pPr>
              <a:buFont typeface="Wingdings" panose="05000000000000000000" pitchFamily="2" charset="2"/>
              <a:buChar char="§"/>
            </a:pPr>
            <a:r>
              <a:rPr lang="en-IN" sz="1800" dirty="0">
                <a:latin typeface="Bahnschrift SemiBold" panose="020B0502040204020203" pitchFamily="34" charset="0"/>
              </a:rPr>
              <a:t>Battery</a:t>
            </a:r>
          </a:p>
          <a:p>
            <a:pPr>
              <a:buFont typeface="Wingdings" panose="05000000000000000000" pitchFamily="2" charset="2"/>
              <a:buChar char="§"/>
            </a:pPr>
            <a:r>
              <a:rPr lang="en-IN" sz="1800" dirty="0">
                <a:latin typeface="Bahnschrift SemiBold" panose="020B0502040204020203" pitchFamily="34" charset="0"/>
              </a:rPr>
              <a:t>Temperature monitor</a:t>
            </a:r>
          </a:p>
          <a:p>
            <a:pPr>
              <a:buFont typeface="Wingdings" panose="05000000000000000000" pitchFamily="2" charset="2"/>
              <a:buChar char="§"/>
            </a:pPr>
            <a:r>
              <a:rPr lang="en-IN" sz="1800" dirty="0">
                <a:latin typeface="Bahnschrift SemiBold" panose="020B0502040204020203" pitchFamily="34" charset="0"/>
              </a:rPr>
              <a:t>Windows</a:t>
            </a:r>
          </a:p>
          <a:p>
            <a:pPr>
              <a:buFont typeface="Wingdings" panose="05000000000000000000" pitchFamily="2" charset="2"/>
              <a:buChar char="§"/>
            </a:pPr>
            <a:r>
              <a:rPr lang="en-IN" sz="1800" dirty="0">
                <a:latin typeface="Bahnschrift SemiBold" panose="020B0502040204020203" pitchFamily="34" charset="0"/>
              </a:rPr>
              <a:t>Garage door</a:t>
            </a:r>
          </a:p>
        </p:txBody>
      </p:sp>
    </p:spTree>
    <p:extLst>
      <p:ext uri="{BB962C8B-B14F-4D97-AF65-F5344CB8AC3E}">
        <p14:creationId xmlns:p14="http://schemas.microsoft.com/office/powerpoint/2010/main" val="216841335"/>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160F0250-FBBD-4C7A-854E-307863A2170E}"/>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98035DC8-6BDF-42D1-BF1A-A48E8CFC7ED4}"/>
              </a:ext>
            </a:extLst>
          </p:cNvPr>
          <p:cNvSpPr>
            <a:spLocks noGrp="1"/>
          </p:cNvSpPr>
          <p:nvPr>
            <p:ph type="title"/>
          </p:nvPr>
        </p:nvSpPr>
        <p:spPr>
          <a:xfrm>
            <a:off x="628650" y="457200"/>
            <a:ext cx="7886700" cy="99417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fontScale="90000"/>
          </a:bodyPr>
          <a:lstStyle/>
          <a:p>
            <a:r>
              <a:rPr lang="en-IN" dirty="0">
                <a:solidFill>
                  <a:schemeClr val="bg1"/>
                </a:solidFill>
              </a:rPr>
              <a:t/>
            </a:r>
            <a:br>
              <a:rPr lang="en-IN" dirty="0">
                <a:solidFill>
                  <a:schemeClr val="bg1"/>
                </a:solidFill>
              </a:rPr>
            </a:br>
            <a:r>
              <a:rPr lang="en-IN" sz="4000" dirty="0">
                <a:solidFill>
                  <a:schemeClr val="bg1"/>
                </a:solidFill>
              </a:rPr>
              <a:t>SERVER CUSTOMIZATION</a:t>
            </a:r>
            <a:r>
              <a:rPr lang="en-IN" sz="4000" dirty="0"/>
              <a:t/>
            </a:r>
            <a:br>
              <a:rPr lang="en-IN" sz="4000" dirty="0"/>
            </a:br>
            <a:endParaRPr lang="en-IN" sz="4000" dirty="0"/>
          </a:p>
        </p:txBody>
      </p:sp>
      <p:sp>
        <p:nvSpPr>
          <p:cNvPr id="3" name="Content Placeholder 2">
            <a:extLst>
              <a:ext uri="{FF2B5EF4-FFF2-40B4-BE49-F238E27FC236}">
                <a16:creationId xmlns:a16="http://schemas.microsoft.com/office/drawing/2014/main" xmlns="" id="{2AFBFE51-72DB-4594-8AAE-3451BB076C1E}"/>
              </a:ext>
            </a:extLst>
          </p:cNvPr>
          <p:cNvSpPr>
            <a:spLocks noGrp="1"/>
          </p:cNvSpPr>
          <p:nvPr>
            <p:ph idx="1"/>
          </p:nvPr>
        </p:nvSpPr>
        <p:spPr>
          <a:xfrm>
            <a:off x="628650" y="1981200"/>
            <a:ext cx="7886700" cy="3508772"/>
          </a:xfrm>
          <a:solidFill>
            <a:schemeClr val="bg1">
              <a:lumMod val="65000"/>
            </a:schemeClr>
          </a:solidFill>
        </p:spPr>
        <p:txBody>
          <a:bodyPr>
            <a:normAutofit/>
          </a:bodyPr>
          <a:lstStyle/>
          <a:p>
            <a:pPr>
              <a:buFont typeface="Wingdings" panose="05000000000000000000" pitchFamily="2" charset="2"/>
              <a:buChar char="§"/>
            </a:pPr>
            <a:r>
              <a:rPr lang="en-IN" sz="2400" dirty="0">
                <a:latin typeface="Bahnschrift SemiBold" panose="020B0502040204020203" pitchFamily="34" charset="0"/>
              </a:rPr>
              <a:t>Gateway – static (IPv4)</a:t>
            </a:r>
          </a:p>
          <a:p>
            <a:pPr>
              <a:buFont typeface="Wingdings" panose="05000000000000000000" pitchFamily="2" charset="2"/>
              <a:buChar char="§"/>
            </a:pPr>
            <a:r>
              <a:rPr lang="en-IN" sz="2400" dirty="0">
                <a:latin typeface="Bahnschrift SemiBold" panose="020B0502040204020203" pitchFamily="34" charset="0"/>
              </a:rPr>
              <a:t>Default gateway- 10.10.10.1</a:t>
            </a:r>
          </a:p>
          <a:p>
            <a:pPr>
              <a:buFont typeface="Wingdings" panose="05000000000000000000" pitchFamily="2" charset="2"/>
              <a:buChar char="§"/>
            </a:pPr>
            <a:r>
              <a:rPr lang="en-IN" sz="2400" dirty="0">
                <a:latin typeface="Bahnschrift SemiBold" panose="020B0502040204020203" pitchFamily="34" charset="0"/>
              </a:rPr>
              <a:t>Dns server- 255.0.0</a:t>
            </a:r>
          </a:p>
          <a:p>
            <a:pPr>
              <a:buFont typeface="Wingdings" panose="05000000000000000000" pitchFamily="2" charset="2"/>
              <a:buChar char="§"/>
            </a:pPr>
            <a:r>
              <a:rPr lang="en-IN" sz="2400" dirty="0">
                <a:latin typeface="Bahnschrift SemiBold" panose="020B0502040204020203" pitchFamily="34" charset="0"/>
              </a:rPr>
              <a:t>Mac address-00D0.979D.3C7A</a:t>
            </a:r>
          </a:p>
          <a:p>
            <a:pPr>
              <a:buFont typeface="Wingdings" panose="05000000000000000000" pitchFamily="2" charset="2"/>
              <a:buChar char="§"/>
            </a:pPr>
            <a:r>
              <a:rPr lang="en-IN" sz="2400" dirty="0">
                <a:latin typeface="Bahnschrift SemiBold" panose="020B0502040204020203" pitchFamily="34" charset="0"/>
              </a:rPr>
              <a:t>Subnet mask- 255.0.0.0</a:t>
            </a:r>
          </a:p>
          <a:p>
            <a:pPr>
              <a:buFont typeface="Wingdings" panose="05000000000000000000" pitchFamily="2" charset="2"/>
              <a:buChar char="§"/>
            </a:pPr>
            <a:r>
              <a:rPr lang="en-IN" sz="2400" dirty="0">
                <a:latin typeface="Bahnschrift SemiBold" panose="020B0502040204020203" pitchFamily="34" charset="0"/>
              </a:rPr>
              <a:t>Link local address-FE80::2D0:BCFF:FEB2:32A3</a:t>
            </a:r>
          </a:p>
          <a:p>
            <a:pPr>
              <a:buFont typeface="Wingdings" panose="05000000000000000000" pitchFamily="2" charset="2"/>
              <a:buChar char="§"/>
            </a:pPr>
            <a:r>
              <a:rPr lang="en-IN" sz="2400" dirty="0">
                <a:latin typeface="Bahnschrift SemiBold" panose="020B0502040204020203" pitchFamily="34" charset="0"/>
              </a:rPr>
              <a:t>IOT registration server-ON</a:t>
            </a:r>
          </a:p>
          <a:p>
            <a:pPr>
              <a:buFont typeface="Wingdings" panose="05000000000000000000" pitchFamily="2" charset="2"/>
              <a:buChar char="§"/>
            </a:pPr>
            <a:endParaRPr lang="en-IN" sz="2400" dirty="0">
              <a:latin typeface="Bahnschrift SemiBold" panose="020B0502040204020203" pitchFamily="34" charset="0"/>
            </a:endParaRPr>
          </a:p>
          <a:p>
            <a:endParaRPr lang="en-IN" dirty="0"/>
          </a:p>
        </p:txBody>
      </p:sp>
    </p:spTree>
    <p:extLst>
      <p:ext uri="{BB962C8B-B14F-4D97-AF65-F5344CB8AC3E}">
        <p14:creationId xmlns:p14="http://schemas.microsoft.com/office/powerpoint/2010/main" val="3346738952"/>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1E8ACEE3-BB35-4840-8640-7A464231EAB1}"/>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EC54ABCE-7187-4752-B915-9F95DB595860}"/>
              </a:ext>
            </a:extLst>
          </p:cNvPr>
          <p:cNvSpPr>
            <a:spLocks noGrp="1"/>
          </p:cNvSpPr>
          <p:nvPr>
            <p:ph type="title"/>
          </p:nvPr>
        </p:nvSpPr>
        <p:spPr>
          <a:xfrm>
            <a:off x="533400" y="565721"/>
            <a:ext cx="8153400" cy="729679"/>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fontScale="90000"/>
          </a:bodyPr>
          <a:lstStyle/>
          <a:p>
            <a:r>
              <a:rPr lang="en-IN" dirty="0"/>
              <a:t>WIFI MODULE CUSTOMIZATION</a:t>
            </a:r>
          </a:p>
        </p:txBody>
      </p:sp>
      <p:sp>
        <p:nvSpPr>
          <p:cNvPr id="3" name="Content Placeholder 2">
            <a:extLst>
              <a:ext uri="{FF2B5EF4-FFF2-40B4-BE49-F238E27FC236}">
                <a16:creationId xmlns:a16="http://schemas.microsoft.com/office/drawing/2014/main" xmlns="" id="{E8FB45BB-1BD2-4AF8-BF7D-F2A497942B38}"/>
              </a:ext>
            </a:extLst>
          </p:cNvPr>
          <p:cNvSpPr>
            <a:spLocks noGrp="1"/>
          </p:cNvSpPr>
          <p:nvPr>
            <p:ph idx="1"/>
          </p:nvPr>
        </p:nvSpPr>
        <p:spPr>
          <a:xfrm>
            <a:off x="628650" y="1813213"/>
            <a:ext cx="7886700" cy="4104410"/>
          </a:xfrm>
          <a:solidFill>
            <a:schemeClr val="bg1">
              <a:lumMod val="65000"/>
            </a:schemeClr>
          </a:solidFill>
        </p:spPr>
        <p:txBody>
          <a:bodyPr>
            <a:normAutofit/>
          </a:bodyPr>
          <a:lstStyle/>
          <a:p>
            <a:pPr>
              <a:buFont typeface="Wingdings" panose="05000000000000000000" pitchFamily="2" charset="2"/>
              <a:buChar char="§"/>
            </a:pPr>
            <a:r>
              <a:rPr lang="en-IN" sz="2400" u="sng" dirty="0">
                <a:latin typeface="Bahnschrift SemiBold" panose="020B0502040204020203" pitchFamily="34" charset="0"/>
              </a:rPr>
              <a:t>Ip configuration </a:t>
            </a:r>
          </a:p>
          <a:p>
            <a:pPr marL="0" indent="0">
              <a:buNone/>
            </a:pPr>
            <a:r>
              <a:rPr lang="en-IN" sz="2400" i="1" dirty="0">
                <a:latin typeface="Bahnschrift SemiBold" panose="020B0502040204020203" pitchFamily="34" charset="0"/>
              </a:rPr>
              <a:t>    Default gateway- 10.10.10.2</a:t>
            </a:r>
          </a:p>
          <a:p>
            <a:pPr marL="0" indent="0">
              <a:buNone/>
            </a:pPr>
            <a:r>
              <a:rPr lang="en-IN" sz="2400" i="1" dirty="0">
                <a:latin typeface="Bahnschrift SemiBold" panose="020B0502040204020203" pitchFamily="34" charset="0"/>
              </a:rPr>
              <a:t>    </a:t>
            </a:r>
            <a:r>
              <a:rPr lang="en-IN" sz="2400" i="1" dirty="0" err="1">
                <a:latin typeface="Bahnschrift SemiBold" panose="020B0502040204020203" pitchFamily="34" charset="0"/>
              </a:rPr>
              <a:t>Dns</a:t>
            </a:r>
            <a:r>
              <a:rPr lang="en-IN" sz="2400" i="1" dirty="0">
                <a:latin typeface="Bahnschrift SemiBold" panose="020B0502040204020203" pitchFamily="34" charset="0"/>
              </a:rPr>
              <a:t> server- 255.0.0</a:t>
            </a:r>
          </a:p>
          <a:p>
            <a:pPr marL="0" indent="0">
              <a:buNone/>
            </a:pPr>
            <a:r>
              <a:rPr lang="en-IN" sz="2400" u="sng" dirty="0">
                <a:latin typeface="Bahnschrift SemiBold" panose="020B0502040204020203" pitchFamily="34" charset="0"/>
              </a:rPr>
              <a:t>LAN Settings</a:t>
            </a:r>
          </a:p>
          <a:p>
            <a:pPr>
              <a:buFont typeface="Wingdings" panose="05000000000000000000" pitchFamily="2" charset="2"/>
              <a:buChar char="§"/>
            </a:pPr>
            <a:r>
              <a:rPr lang="en-IN" sz="2400" dirty="0">
                <a:latin typeface="Bahnschrift SemiBold" panose="020B0502040204020203" pitchFamily="34" charset="0"/>
              </a:rPr>
              <a:t> IPv4 address-192.168.25.1</a:t>
            </a:r>
          </a:p>
          <a:p>
            <a:pPr>
              <a:buFont typeface="Wingdings" panose="05000000000000000000" pitchFamily="2" charset="2"/>
              <a:buChar char="§"/>
            </a:pPr>
            <a:r>
              <a:rPr lang="en-IN" sz="2400" dirty="0">
                <a:latin typeface="Bahnschrift SemiBold" panose="020B0502040204020203" pitchFamily="34" charset="0"/>
              </a:rPr>
              <a:t> subnet mask-255.255.255.0</a:t>
            </a:r>
          </a:p>
          <a:p>
            <a:pPr>
              <a:buFont typeface="Wingdings" panose="05000000000000000000" pitchFamily="2" charset="2"/>
              <a:buChar char="§"/>
            </a:pPr>
            <a:r>
              <a:rPr lang="en-IN" sz="2400" dirty="0">
                <a:latin typeface="Bahnschrift SemiBold" panose="020B0502040204020203" pitchFamily="34" charset="0"/>
              </a:rPr>
              <a:t>SSID-HomeGateway</a:t>
            </a:r>
          </a:p>
          <a:p>
            <a:pPr>
              <a:buFont typeface="Wingdings" panose="05000000000000000000" pitchFamily="2" charset="2"/>
              <a:buChar char="§"/>
            </a:pPr>
            <a:r>
              <a:rPr lang="en-IN" sz="2400" dirty="0">
                <a:latin typeface="Bahnschrift SemiBold" panose="020B0502040204020203" pitchFamily="34" charset="0"/>
              </a:rPr>
              <a:t>Coverage range-250.00mt</a:t>
            </a:r>
          </a:p>
          <a:p>
            <a:endParaRPr lang="en-IN" dirty="0"/>
          </a:p>
        </p:txBody>
      </p:sp>
    </p:spTree>
    <p:extLst>
      <p:ext uri="{BB962C8B-B14F-4D97-AF65-F5344CB8AC3E}">
        <p14:creationId xmlns:p14="http://schemas.microsoft.com/office/powerpoint/2010/main" val="1823488547"/>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646CA4E6-0EC0-43C0-8279-0752BCC2E936}"/>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C092F5DA-B857-4698-BE72-4BA476A7D93F}"/>
              </a:ext>
            </a:extLst>
          </p:cNvPr>
          <p:cNvSpPr>
            <a:spLocks noGrp="1"/>
          </p:cNvSpPr>
          <p:nvPr>
            <p:ph type="title"/>
          </p:nvPr>
        </p:nvSpPr>
        <p:spPr>
          <a:xfrm>
            <a:off x="628650" y="304800"/>
            <a:ext cx="7886700" cy="99417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lstStyle/>
          <a:p>
            <a:r>
              <a:rPr lang="en-IN" dirty="0">
                <a:solidFill>
                  <a:schemeClr val="bg1"/>
                </a:solidFill>
              </a:rPr>
              <a:t>Smartphone Customization</a:t>
            </a:r>
          </a:p>
        </p:txBody>
      </p:sp>
      <p:sp>
        <p:nvSpPr>
          <p:cNvPr id="3" name="Content Placeholder 2">
            <a:extLst>
              <a:ext uri="{FF2B5EF4-FFF2-40B4-BE49-F238E27FC236}">
                <a16:creationId xmlns:a16="http://schemas.microsoft.com/office/drawing/2014/main" xmlns="" id="{1F30DD1B-E56F-4482-9840-7C3B8E1358B3}"/>
              </a:ext>
            </a:extLst>
          </p:cNvPr>
          <p:cNvSpPr>
            <a:spLocks noGrp="1"/>
          </p:cNvSpPr>
          <p:nvPr>
            <p:ph idx="1"/>
          </p:nvPr>
        </p:nvSpPr>
        <p:spPr>
          <a:xfrm>
            <a:off x="628650" y="1397578"/>
            <a:ext cx="7886700" cy="4092395"/>
          </a:xfrm>
          <a:solidFill>
            <a:schemeClr val="bg1">
              <a:lumMod val="65000"/>
            </a:schemeClr>
          </a:solidFill>
        </p:spPr>
        <p:txBody>
          <a:bodyPr/>
          <a:lstStyle/>
          <a:p>
            <a:r>
              <a:rPr lang="en-IN" dirty="0"/>
              <a:t>Mac address-0001.430D.6571</a:t>
            </a:r>
          </a:p>
          <a:p>
            <a:r>
              <a:rPr lang="en-IN" dirty="0"/>
              <a:t>SSID-HomeGateway</a:t>
            </a:r>
          </a:p>
          <a:p>
            <a:r>
              <a:rPr lang="en-IN" dirty="0"/>
              <a:t>IP configuration- DHCP(IPv4)</a:t>
            </a:r>
          </a:p>
          <a:p>
            <a:r>
              <a:rPr lang="en-IN" dirty="0"/>
              <a:t>IPv6- </a:t>
            </a:r>
            <a:r>
              <a:rPr lang="en-US" dirty="0"/>
              <a:t>FE80::20A:41FF:FE19:C15C</a:t>
            </a:r>
          </a:p>
          <a:p>
            <a:r>
              <a:rPr lang="en-US" dirty="0"/>
              <a:t>Link Local Address-FE80::260:70FF:FE62:D767</a:t>
            </a:r>
          </a:p>
          <a:p>
            <a:pPr marL="0" indent="0">
              <a:buNone/>
            </a:pPr>
            <a:endParaRPr lang="en-US" dirty="0"/>
          </a:p>
        </p:txBody>
      </p:sp>
    </p:spTree>
    <p:extLst>
      <p:ext uri="{BB962C8B-B14F-4D97-AF65-F5344CB8AC3E}">
        <p14:creationId xmlns:p14="http://schemas.microsoft.com/office/powerpoint/2010/main" val="116413730"/>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a:bodyPr>
          <a:lstStyle/>
          <a:p>
            <a:r>
              <a:rPr lang="en-US" sz="4000" dirty="0" smtClean="0">
                <a:latin typeface="+mj-lt"/>
              </a:rPr>
              <a:t>OVERALL VEIW </a:t>
            </a:r>
            <a:endParaRPr lang="en-US" sz="4000" dirty="0">
              <a:latin typeface="+mj-lt"/>
            </a:endParaRPr>
          </a:p>
        </p:txBody>
      </p:sp>
      <p:pic>
        <p:nvPicPr>
          <p:cNvPr id="4" name="Content Placeholder 3"/>
          <p:cNvPicPr>
            <a:picLocks noGrp="1" noChangeAspect="1"/>
          </p:cNvPicPr>
          <p:nvPr>
            <p:ph idx="1"/>
          </p:nvPr>
        </p:nvPicPr>
        <p:blipFill>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rot="16200000">
            <a:off x="2247903" y="-342903"/>
            <a:ext cx="4724397" cy="8305801"/>
          </a:xfrm>
          <a:ln w="19050">
            <a:solidFill>
              <a:schemeClr val="tx1">
                <a:lumMod val="95000"/>
                <a:lumOff val="5000"/>
              </a:schemeClr>
            </a:solidFill>
          </a:ln>
        </p:spPr>
      </p:pic>
    </p:spTree>
    <p:extLst>
      <p:ext uri="{BB962C8B-B14F-4D97-AF65-F5344CB8AC3E}">
        <p14:creationId xmlns:p14="http://schemas.microsoft.com/office/powerpoint/2010/main" val="2525018688"/>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 y="-3167"/>
            <a:ext cx="9156700" cy="6873867"/>
          </a:xfrm>
          <a:prstGeom prst="rect">
            <a:avLst/>
          </a:prstGeom>
          <a:noFill/>
          <a:ln w="9525">
            <a:solidFill>
              <a:schemeClr val="tx1">
                <a:lumMod val="95000"/>
                <a:lumOff val="5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ctrTitle"/>
          </p:nvPr>
        </p:nvSpPr>
        <p:spPr>
          <a:xfrm>
            <a:off x="609600" y="685800"/>
            <a:ext cx="7772400" cy="761999"/>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fontScale="90000"/>
          </a:bodyPr>
          <a:lstStyle/>
          <a:p>
            <a:r>
              <a:rPr lang="en-US" sz="3200" dirty="0"/>
              <a:t>COMPONENTS OF CIRCUIT IN CONTROL ROOM</a:t>
            </a:r>
          </a:p>
        </p:txBody>
      </p:sp>
      <p:sp>
        <p:nvSpPr>
          <p:cNvPr id="3" name="Subtitle 2"/>
          <p:cNvSpPr>
            <a:spLocks noGrp="1"/>
          </p:cNvSpPr>
          <p:nvPr>
            <p:ph type="subTitle" idx="1"/>
          </p:nvPr>
        </p:nvSpPr>
        <p:spPr>
          <a:xfrm>
            <a:off x="609600" y="1752600"/>
            <a:ext cx="7696200" cy="3886200"/>
          </a:xfrm>
          <a:solidFill>
            <a:schemeClr val="bg1">
              <a:lumMod val="65000"/>
            </a:schemeClr>
          </a:solidFill>
        </p:spPr>
        <p:txBody>
          <a:bodyPr>
            <a:normAutofit/>
          </a:bodyPr>
          <a:lstStyle/>
          <a:p>
            <a:pPr marL="457200" indent="-457200" algn="l">
              <a:buFont typeface="Wingdings" pitchFamily="2" charset="2"/>
              <a:buChar char="§"/>
            </a:pPr>
            <a:r>
              <a:rPr lang="en-US" sz="2400" dirty="0">
                <a:solidFill>
                  <a:schemeClr val="tx1">
                    <a:lumMod val="95000"/>
                    <a:lumOff val="5000"/>
                  </a:schemeClr>
                </a:solidFill>
                <a:latin typeface="Bahnschrift SemiBold" pitchFamily="34" charset="0"/>
              </a:rPr>
              <a:t>ARDUINO UNO</a:t>
            </a:r>
          </a:p>
          <a:p>
            <a:pPr marL="457200" indent="-457200" algn="l">
              <a:buFont typeface="Wingdings" pitchFamily="2" charset="2"/>
              <a:buChar char="§"/>
            </a:pPr>
            <a:r>
              <a:rPr lang="en-US" sz="2400" dirty="0">
                <a:solidFill>
                  <a:schemeClr val="tx1">
                    <a:lumMod val="95000"/>
                    <a:lumOff val="5000"/>
                  </a:schemeClr>
                </a:solidFill>
                <a:latin typeface="Bahnschrift SemiBold" pitchFamily="34" charset="0"/>
              </a:rPr>
              <a:t>ACS71CTR-20A-T(12V)</a:t>
            </a:r>
          </a:p>
          <a:p>
            <a:pPr marL="457200" indent="-457200" algn="l">
              <a:buFont typeface="Wingdings" pitchFamily="2" charset="2"/>
              <a:buChar char="§"/>
            </a:pPr>
            <a:r>
              <a:rPr lang="en-US" sz="2400" dirty="0">
                <a:solidFill>
                  <a:schemeClr val="tx1">
                    <a:lumMod val="95000"/>
                    <a:lumOff val="5000"/>
                  </a:schemeClr>
                </a:solidFill>
                <a:latin typeface="Bahnschrift SemiBold" pitchFamily="34" charset="0"/>
              </a:rPr>
              <a:t>MOTOR(12V)</a:t>
            </a:r>
          </a:p>
          <a:p>
            <a:pPr marL="457200" indent="-457200" algn="l">
              <a:buFont typeface="Wingdings" pitchFamily="2" charset="2"/>
              <a:buChar char="§"/>
            </a:pPr>
            <a:r>
              <a:rPr lang="en-US" sz="2400" dirty="0">
                <a:solidFill>
                  <a:schemeClr val="tx1">
                    <a:lumMod val="95000"/>
                    <a:lumOff val="5000"/>
                  </a:schemeClr>
                </a:solidFill>
                <a:latin typeface="Bahnschrift SemiBold" pitchFamily="34" charset="0"/>
              </a:rPr>
              <a:t>LM016L</a:t>
            </a:r>
          </a:p>
          <a:p>
            <a:pPr marL="457200" indent="-457200" algn="l">
              <a:buFont typeface="Wingdings" pitchFamily="2" charset="2"/>
              <a:buChar char="§"/>
            </a:pPr>
            <a:r>
              <a:rPr lang="en-US" sz="2400" dirty="0">
                <a:solidFill>
                  <a:schemeClr val="tx1">
                    <a:lumMod val="95000"/>
                    <a:lumOff val="5000"/>
                  </a:schemeClr>
                </a:solidFill>
                <a:latin typeface="Bahnschrift SemiBold" pitchFamily="34" charset="0"/>
              </a:rPr>
              <a:t>POT(10 ohm)</a:t>
            </a:r>
          </a:p>
          <a:p>
            <a:pPr marL="457200" indent="-457200" algn="l">
              <a:buFont typeface="Wingdings" pitchFamily="2" charset="2"/>
              <a:buChar char="§"/>
            </a:pPr>
            <a:r>
              <a:rPr lang="en-US" sz="2400" dirty="0">
                <a:solidFill>
                  <a:schemeClr val="tx1">
                    <a:lumMod val="95000"/>
                    <a:lumOff val="5000"/>
                  </a:schemeClr>
                </a:solidFill>
                <a:latin typeface="Bahnschrift SemiBold" pitchFamily="34" charset="0"/>
              </a:rPr>
              <a:t>SOLAR PANEL(12V)</a:t>
            </a:r>
          </a:p>
          <a:p>
            <a:pPr marL="457200" indent="-457200" algn="l">
              <a:buFont typeface="Wingdings" pitchFamily="2" charset="2"/>
              <a:buChar char="§"/>
            </a:pPr>
            <a:r>
              <a:rPr lang="en-US" sz="2800" dirty="0">
                <a:solidFill>
                  <a:schemeClr val="tx1">
                    <a:lumMod val="95000"/>
                    <a:lumOff val="5000"/>
                  </a:schemeClr>
                </a:solidFill>
                <a:latin typeface="Bahnschrift SemiBold" pitchFamily="34" charset="0"/>
              </a:rPr>
              <a:t>5 v additional dc supply </a:t>
            </a:r>
          </a:p>
          <a:p>
            <a:pPr algn="l"/>
            <a:endParaRPr lang="en-US" dirty="0">
              <a:solidFill>
                <a:schemeClr val="tx1">
                  <a:lumMod val="95000"/>
                  <a:lumOff val="5000"/>
                </a:schemeClr>
              </a:solidFill>
              <a:latin typeface="Bahnschrift SemiBold" pitchFamily="34" charset="0"/>
            </a:endParaRPr>
          </a:p>
        </p:txBody>
      </p:sp>
    </p:spTree>
    <p:extLst>
      <p:ext uri="{BB962C8B-B14F-4D97-AF65-F5344CB8AC3E}">
        <p14:creationId xmlns:p14="http://schemas.microsoft.com/office/powerpoint/2010/main" val="1188307910"/>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588818" y="381000"/>
            <a:ext cx="7869382" cy="838200"/>
          </a:xfrm>
          <a:prstGeom prst="rect">
            <a:avLst/>
          </a:prstGeom>
          <a:solidFill>
            <a:schemeClr val="bg2">
              <a:lumMod val="10000"/>
            </a:schemeClr>
          </a:solidFill>
        </p:spPr>
        <p:style>
          <a:lnRef idx="0">
            <a:schemeClr val="dk1"/>
          </a:lnRef>
          <a:fillRef idx="3">
            <a:schemeClr val="dk1"/>
          </a:fillRef>
          <a:effectRef idx="3">
            <a:schemeClr val="dk1"/>
          </a:effectRef>
          <a:fontRef idx="minor">
            <a:schemeClr val="lt1"/>
          </a:fontRef>
        </p:style>
        <p:txBody>
          <a:bodyPr rtlCol="0" anchor="ctr"/>
          <a:lstStyle/>
          <a:p>
            <a:pPr algn="ctr"/>
            <a:r>
              <a:rPr lang="en-US" sz="2800" dirty="0"/>
              <a:t>CONTROL ROOM CONNECTION</a:t>
            </a:r>
          </a:p>
        </p:txBody>
      </p:sp>
      <p:sp>
        <p:nvSpPr>
          <p:cNvPr id="4" name="Rectangle 3"/>
          <p:cNvSpPr/>
          <p:nvPr/>
        </p:nvSpPr>
        <p:spPr>
          <a:xfrm>
            <a:off x="5562598" y="1826419"/>
            <a:ext cx="2895601" cy="1752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46602" y="1981200"/>
            <a:ext cx="4461164" cy="3539430"/>
          </a:xfrm>
          <a:prstGeom prst="rect">
            <a:avLst/>
          </a:prstGeom>
          <a:solidFill>
            <a:schemeClr val="bg1">
              <a:lumMod val="65000"/>
            </a:schemeClr>
          </a:solidFill>
        </p:spPr>
        <p:txBody>
          <a:bodyPr wrap="square" rtlCol="0">
            <a:spAutoFit/>
          </a:bodyPr>
          <a:lstStyle/>
          <a:p>
            <a:pPr marL="285750" indent="-285750">
              <a:buFont typeface="Wingdings" pitchFamily="2" charset="2"/>
              <a:buChar char="§"/>
            </a:pPr>
            <a:r>
              <a:rPr lang="en-US" sz="1600" dirty="0">
                <a:latin typeface="Bahnschrift SemiBold" pitchFamily="34" charset="0"/>
              </a:rPr>
              <a:t>At first sunlight hits the solar panel and generate electric field and electricity flows.</a:t>
            </a:r>
          </a:p>
          <a:p>
            <a:pPr marL="285750" indent="-285750">
              <a:buFont typeface="Wingdings" pitchFamily="2" charset="2"/>
              <a:buChar char="§"/>
            </a:pPr>
            <a:r>
              <a:rPr lang="en-US" sz="1600" dirty="0">
                <a:latin typeface="Bahnschrift SemiBold" pitchFamily="34" charset="0"/>
              </a:rPr>
              <a:t>Then, through potentiometer  the current flows to the appliances .</a:t>
            </a:r>
          </a:p>
          <a:p>
            <a:pPr marL="285750" indent="-285750">
              <a:buFont typeface="Wingdings" pitchFamily="2" charset="2"/>
              <a:buChar char="§"/>
            </a:pPr>
            <a:r>
              <a:rPr lang="en-US" sz="1600" dirty="0">
                <a:latin typeface="Bahnschrift SemiBold" pitchFamily="34" charset="0"/>
              </a:rPr>
              <a:t>In the mean time the current sensor measures the current.</a:t>
            </a:r>
          </a:p>
          <a:p>
            <a:pPr marL="285750" indent="-285750">
              <a:buFont typeface="Wingdings" pitchFamily="2" charset="2"/>
              <a:buChar char="§"/>
            </a:pPr>
            <a:r>
              <a:rPr lang="en-US" sz="1600" dirty="0">
                <a:latin typeface="Bahnschrift SemiBold" pitchFamily="34" charset="0"/>
              </a:rPr>
              <a:t>Then </a:t>
            </a:r>
            <a:r>
              <a:rPr lang="en-US" sz="1600" dirty="0" err="1">
                <a:latin typeface="Bahnschrift SemiBold" pitchFamily="34" charset="0"/>
              </a:rPr>
              <a:t>arduino</a:t>
            </a:r>
            <a:r>
              <a:rPr lang="en-US" sz="1600" dirty="0">
                <a:latin typeface="Bahnschrift SemiBold" pitchFamily="34" charset="0"/>
              </a:rPr>
              <a:t>  uno is connected with current sensor.</a:t>
            </a:r>
          </a:p>
          <a:p>
            <a:pPr marL="285750" indent="-285750">
              <a:buFont typeface="Wingdings" pitchFamily="2" charset="2"/>
              <a:buChar char="§"/>
            </a:pPr>
            <a:r>
              <a:rPr lang="en-US" sz="1600" dirty="0">
                <a:latin typeface="Bahnschrift SemiBold" pitchFamily="34" charset="0"/>
              </a:rPr>
              <a:t>And current sensor produces  the output in a analog way.</a:t>
            </a:r>
          </a:p>
          <a:p>
            <a:pPr marL="285750" indent="-285750">
              <a:buFont typeface="Wingdings" pitchFamily="2" charset="2"/>
              <a:buChar char="§"/>
            </a:pPr>
            <a:r>
              <a:rPr lang="en-US" sz="1600" dirty="0">
                <a:latin typeface="Bahnschrift SemiBold" pitchFamily="34" charset="0"/>
              </a:rPr>
              <a:t>Then a LCD is connected with  </a:t>
            </a:r>
            <a:r>
              <a:rPr lang="en-US" sz="1600" dirty="0" err="1">
                <a:latin typeface="Bahnschrift SemiBold" pitchFamily="34" charset="0"/>
              </a:rPr>
              <a:t>arduino</a:t>
            </a:r>
            <a:r>
              <a:rPr lang="en-US" sz="1600" dirty="0">
                <a:latin typeface="Bahnschrift SemiBold" pitchFamily="34" charset="0"/>
              </a:rPr>
              <a:t> uno.</a:t>
            </a:r>
          </a:p>
          <a:p>
            <a:pPr marL="285750" indent="-285750">
              <a:buFont typeface="Wingdings" pitchFamily="2" charset="2"/>
              <a:buChar char="§"/>
            </a:pPr>
            <a:r>
              <a:rPr lang="en-US" sz="1600" dirty="0">
                <a:latin typeface="Bahnschrift SemiBold" pitchFamily="34" charset="0"/>
              </a:rPr>
              <a:t>And this LCD shows the power and current.</a:t>
            </a:r>
          </a:p>
          <a:p>
            <a:endParaRPr lang="en-US" sz="1600" dirty="0">
              <a:latin typeface="Bahnschrift SemiBold" pitchFamily="34" charset="0"/>
            </a:endParaRPr>
          </a:p>
          <a:p>
            <a:endParaRPr lang="en-US" sz="1600" dirty="0">
              <a:latin typeface="Bahnschrift SemiBold" pitchFamily="34" charset="0"/>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48200" y="1533331"/>
            <a:ext cx="4461163" cy="3987300"/>
          </a:xfrm>
          <a:prstGeom prst="rect">
            <a:avLst/>
          </a:prstGeom>
          <a:ln w="12700" cmpd="thickThin">
            <a:solidFill>
              <a:schemeClr val="tx1">
                <a:lumMod val="95000"/>
                <a:lumOff val="5000"/>
              </a:schemeClr>
            </a:solidFill>
          </a:ln>
        </p:spPr>
      </p:pic>
    </p:spTree>
    <p:extLst>
      <p:ext uri="{BB962C8B-B14F-4D97-AF65-F5344CB8AC3E}">
        <p14:creationId xmlns:p14="http://schemas.microsoft.com/office/powerpoint/2010/main" val="4181486194"/>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3F9BED99-871C-4350-A861-DDFC408519D4}"/>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xmlns="" id="{5AE16BAD-CF16-4EB9-A919-C0A0663BD79D}"/>
              </a:ext>
            </a:extLst>
          </p:cNvPr>
          <p:cNvSpPr/>
          <p:nvPr/>
        </p:nvSpPr>
        <p:spPr>
          <a:xfrm>
            <a:off x="647700" y="1524000"/>
            <a:ext cx="7619999" cy="4800599"/>
          </a:xfrm>
          <a:prstGeom prst="rect">
            <a:avLst/>
          </a:prstGeom>
          <a:solidFill>
            <a:schemeClr val="bg1">
              <a:lumMod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xmlns="" id="{6B5BEE86-455D-483E-97AC-E528F81E44B5}"/>
              </a:ext>
            </a:extLst>
          </p:cNvPr>
          <p:cNvSpPr txBox="1"/>
          <p:nvPr/>
        </p:nvSpPr>
        <p:spPr>
          <a:xfrm>
            <a:off x="1447800" y="2249269"/>
            <a:ext cx="1447799" cy="369332"/>
          </a:xfrm>
          <a:prstGeom prst="rect">
            <a:avLst/>
          </a:prstGeom>
          <a:solidFill>
            <a:schemeClr val="tx2">
              <a:lumMod val="20000"/>
              <a:lumOff val="80000"/>
            </a:schemeClr>
          </a:solidFill>
          <a:ln w="28575">
            <a:solidFill>
              <a:schemeClr val="tx1"/>
            </a:solidFill>
          </a:ln>
        </p:spPr>
        <p:txBody>
          <a:bodyPr wrap="square" rtlCol="0">
            <a:spAutoFit/>
          </a:bodyPr>
          <a:lstStyle/>
          <a:p>
            <a:r>
              <a:rPr lang="en-IN" dirty="0"/>
              <a:t>Solar panel</a:t>
            </a:r>
          </a:p>
        </p:txBody>
      </p:sp>
      <p:sp>
        <p:nvSpPr>
          <p:cNvPr id="8" name="TextBox 7">
            <a:extLst>
              <a:ext uri="{FF2B5EF4-FFF2-40B4-BE49-F238E27FC236}">
                <a16:creationId xmlns:a16="http://schemas.microsoft.com/office/drawing/2014/main" xmlns="" id="{BED54F6F-8D00-42A6-B3ED-2FABAC2462D5}"/>
              </a:ext>
            </a:extLst>
          </p:cNvPr>
          <p:cNvSpPr txBox="1"/>
          <p:nvPr/>
        </p:nvSpPr>
        <p:spPr>
          <a:xfrm>
            <a:off x="3369128" y="2246531"/>
            <a:ext cx="1809071" cy="369332"/>
          </a:xfrm>
          <a:prstGeom prst="rect">
            <a:avLst/>
          </a:prstGeom>
          <a:solidFill>
            <a:schemeClr val="accent2">
              <a:lumMod val="20000"/>
              <a:lumOff val="80000"/>
            </a:schemeClr>
          </a:solidFill>
          <a:ln w="28575">
            <a:solidFill>
              <a:schemeClr val="tx1"/>
            </a:solidFill>
          </a:ln>
        </p:spPr>
        <p:txBody>
          <a:bodyPr wrap="square" rtlCol="0">
            <a:spAutoFit/>
          </a:bodyPr>
          <a:lstStyle/>
          <a:p>
            <a:r>
              <a:rPr lang="en-IN" dirty="0"/>
              <a:t>Potentiometer</a:t>
            </a:r>
          </a:p>
        </p:txBody>
      </p:sp>
      <p:sp>
        <p:nvSpPr>
          <p:cNvPr id="9" name="TextBox 8">
            <a:extLst>
              <a:ext uri="{FF2B5EF4-FFF2-40B4-BE49-F238E27FC236}">
                <a16:creationId xmlns:a16="http://schemas.microsoft.com/office/drawing/2014/main" xmlns="" id="{949FB9A6-7267-4F60-95D3-AFA528C36548}"/>
              </a:ext>
            </a:extLst>
          </p:cNvPr>
          <p:cNvSpPr txBox="1"/>
          <p:nvPr/>
        </p:nvSpPr>
        <p:spPr>
          <a:xfrm>
            <a:off x="2998236" y="4498538"/>
            <a:ext cx="2107164" cy="369332"/>
          </a:xfrm>
          <a:prstGeom prst="rect">
            <a:avLst/>
          </a:prstGeom>
          <a:solidFill>
            <a:srgbClr val="FFFF66"/>
          </a:solidFill>
          <a:ln w="28575">
            <a:solidFill>
              <a:schemeClr val="tx1"/>
            </a:solidFill>
          </a:ln>
        </p:spPr>
        <p:txBody>
          <a:bodyPr wrap="square" rtlCol="0">
            <a:spAutoFit/>
          </a:bodyPr>
          <a:lstStyle/>
          <a:p>
            <a:r>
              <a:rPr lang="en-IN" dirty="0"/>
              <a:t>lcd</a:t>
            </a:r>
          </a:p>
        </p:txBody>
      </p:sp>
      <p:sp>
        <p:nvSpPr>
          <p:cNvPr id="10" name="TextBox 9">
            <a:extLst>
              <a:ext uri="{FF2B5EF4-FFF2-40B4-BE49-F238E27FC236}">
                <a16:creationId xmlns:a16="http://schemas.microsoft.com/office/drawing/2014/main" xmlns="" id="{4B7F88B1-CCFC-426D-A4E6-EB237712A6CE}"/>
              </a:ext>
            </a:extLst>
          </p:cNvPr>
          <p:cNvSpPr txBox="1"/>
          <p:nvPr/>
        </p:nvSpPr>
        <p:spPr>
          <a:xfrm>
            <a:off x="3009122" y="3049369"/>
            <a:ext cx="838200" cy="646331"/>
          </a:xfrm>
          <a:prstGeom prst="rect">
            <a:avLst/>
          </a:prstGeom>
          <a:solidFill>
            <a:schemeClr val="accent3">
              <a:lumMod val="60000"/>
              <a:lumOff val="40000"/>
            </a:schemeClr>
          </a:solidFill>
          <a:ln w="28575">
            <a:solidFill>
              <a:schemeClr val="tx1"/>
            </a:solidFill>
          </a:ln>
        </p:spPr>
        <p:txBody>
          <a:bodyPr wrap="square" rtlCol="0">
            <a:spAutoFit/>
          </a:bodyPr>
          <a:lstStyle/>
          <a:p>
            <a:r>
              <a:rPr lang="en-IN" dirty="0"/>
              <a:t>Dc motor</a:t>
            </a:r>
          </a:p>
        </p:txBody>
      </p:sp>
      <p:sp>
        <p:nvSpPr>
          <p:cNvPr id="11" name="TextBox 10">
            <a:extLst>
              <a:ext uri="{FF2B5EF4-FFF2-40B4-BE49-F238E27FC236}">
                <a16:creationId xmlns:a16="http://schemas.microsoft.com/office/drawing/2014/main" xmlns="" id="{AEFB34C2-03EF-488B-9836-CE7EEDDAF807}"/>
              </a:ext>
            </a:extLst>
          </p:cNvPr>
          <p:cNvSpPr txBox="1"/>
          <p:nvPr/>
        </p:nvSpPr>
        <p:spPr>
          <a:xfrm>
            <a:off x="6439678" y="2997865"/>
            <a:ext cx="1527889" cy="369332"/>
          </a:xfrm>
          <a:prstGeom prst="rect">
            <a:avLst/>
          </a:prstGeom>
          <a:noFill/>
          <a:ln w="28575">
            <a:solidFill>
              <a:schemeClr val="tx1"/>
            </a:solidFill>
          </a:ln>
        </p:spPr>
        <p:txBody>
          <a:bodyPr wrap="square" rtlCol="0">
            <a:spAutoFit/>
          </a:bodyPr>
          <a:lstStyle/>
          <a:p>
            <a:r>
              <a:rPr lang="en-IN" dirty="0"/>
              <a:t>Arduino Uno</a:t>
            </a:r>
          </a:p>
        </p:txBody>
      </p:sp>
      <p:sp>
        <p:nvSpPr>
          <p:cNvPr id="12" name="TextBox 11">
            <a:extLst>
              <a:ext uri="{FF2B5EF4-FFF2-40B4-BE49-F238E27FC236}">
                <a16:creationId xmlns:a16="http://schemas.microsoft.com/office/drawing/2014/main" xmlns="" id="{1D14C677-5673-4384-A87E-EAF9A22AC053}"/>
              </a:ext>
            </a:extLst>
          </p:cNvPr>
          <p:cNvSpPr txBox="1"/>
          <p:nvPr/>
        </p:nvSpPr>
        <p:spPr>
          <a:xfrm>
            <a:off x="4457700" y="3049369"/>
            <a:ext cx="1371600" cy="646331"/>
          </a:xfrm>
          <a:prstGeom prst="rect">
            <a:avLst/>
          </a:prstGeom>
          <a:solidFill>
            <a:schemeClr val="accent6">
              <a:lumMod val="20000"/>
              <a:lumOff val="80000"/>
            </a:schemeClr>
          </a:solidFill>
          <a:ln w="28575">
            <a:solidFill>
              <a:schemeClr val="tx1"/>
            </a:solidFill>
          </a:ln>
        </p:spPr>
        <p:txBody>
          <a:bodyPr wrap="square" rtlCol="0">
            <a:spAutoFit/>
          </a:bodyPr>
          <a:lstStyle/>
          <a:p>
            <a:r>
              <a:rPr lang="en-IN" dirty="0"/>
              <a:t>Current sensor </a:t>
            </a:r>
          </a:p>
        </p:txBody>
      </p:sp>
      <p:cxnSp>
        <p:nvCxnSpPr>
          <p:cNvPr id="14" name="Straight Connector 13">
            <a:extLst>
              <a:ext uri="{FF2B5EF4-FFF2-40B4-BE49-F238E27FC236}">
                <a16:creationId xmlns:a16="http://schemas.microsoft.com/office/drawing/2014/main" xmlns="" id="{69FD3785-B8B4-4D13-BD09-6390C14F0191}"/>
              </a:ext>
            </a:extLst>
          </p:cNvPr>
          <p:cNvCxnSpPr>
            <a:cxnSpLocks/>
          </p:cNvCxnSpPr>
          <p:nvPr/>
        </p:nvCxnSpPr>
        <p:spPr>
          <a:xfrm flipV="1">
            <a:off x="2895599" y="2461430"/>
            <a:ext cx="499966" cy="1"/>
          </a:xfrm>
          <a:prstGeom prst="line">
            <a:avLst/>
          </a:prstGeom>
        </p:spPr>
        <p:style>
          <a:lnRef idx="3">
            <a:schemeClr val="dk1"/>
          </a:lnRef>
          <a:fillRef idx="0">
            <a:schemeClr val="dk1"/>
          </a:fillRef>
          <a:effectRef idx="2">
            <a:schemeClr val="dk1"/>
          </a:effectRef>
          <a:fontRef idx="minor">
            <a:schemeClr val="tx1"/>
          </a:fontRef>
        </p:style>
      </p:cxnSp>
      <p:cxnSp>
        <p:nvCxnSpPr>
          <p:cNvPr id="19" name="Straight Connector 18">
            <a:extLst>
              <a:ext uri="{FF2B5EF4-FFF2-40B4-BE49-F238E27FC236}">
                <a16:creationId xmlns:a16="http://schemas.microsoft.com/office/drawing/2014/main" xmlns="" id="{F548AA78-81F3-490D-A9FA-E44820BB5944}"/>
              </a:ext>
            </a:extLst>
          </p:cNvPr>
          <p:cNvCxnSpPr/>
          <p:nvPr/>
        </p:nvCxnSpPr>
        <p:spPr>
          <a:xfrm>
            <a:off x="3276600" y="2461430"/>
            <a:ext cx="0" cy="587939"/>
          </a:xfrm>
          <a:prstGeom prst="line">
            <a:avLst/>
          </a:prstGeom>
        </p:spPr>
        <p:style>
          <a:lnRef idx="3">
            <a:schemeClr val="dk1"/>
          </a:lnRef>
          <a:fillRef idx="0">
            <a:schemeClr val="dk1"/>
          </a:fillRef>
          <a:effectRef idx="2">
            <a:schemeClr val="dk1"/>
          </a:effectRef>
          <a:fontRef idx="minor">
            <a:schemeClr val="tx1"/>
          </a:fontRef>
        </p:style>
      </p:cxnSp>
      <p:cxnSp>
        <p:nvCxnSpPr>
          <p:cNvPr id="21" name="Straight Connector 20">
            <a:extLst>
              <a:ext uri="{FF2B5EF4-FFF2-40B4-BE49-F238E27FC236}">
                <a16:creationId xmlns:a16="http://schemas.microsoft.com/office/drawing/2014/main" xmlns="" id="{DD6E7FA9-2D45-4925-AE86-7B5BEBAF5EC6}"/>
              </a:ext>
            </a:extLst>
          </p:cNvPr>
          <p:cNvCxnSpPr>
            <a:cxnSpLocks/>
          </p:cNvCxnSpPr>
          <p:nvPr/>
        </p:nvCxnSpPr>
        <p:spPr>
          <a:xfrm>
            <a:off x="4800600" y="2615863"/>
            <a:ext cx="0" cy="433506"/>
          </a:xfrm>
          <a:prstGeom prst="line">
            <a:avLst/>
          </a:prstGeom>
        </p:spPr>
        <p:style>
          <a:lnRef idx="3">
            <a:schemeClr val="dk1"/>
          </a:lnRef>
          <a:fillRef idx="0">
            <a:schemeClr val="dk1"/>
          </a:fillRef>
          <a:effectRef idx="2">
            <a:schemeClr val="dk1"/>
          </a:effectRef>
          <a:fontRef idx="minor">
            <a:schemeClr val="tx1"/>
          </a:fontRef>
        </p:style>
      </p:cxnSp>
      <p:cxnSp>
        <p:nvCxnSpPr>
          <p:cNvPr id="30" name="Connector: Elbow 29">
            <a:extLst>
              <a:ext uri="{FF2B5EF4-FFF2-40B4-BE49-F238E27FC236}">
                <a16:creationId xmlns:a16="http://schemas.microsoft.com/office/drawing/2014/main" xmlns="" id="{9870EE0A-9578-4C62-914D-32154575CC31}"/>
              </a:ext>
            </a:extLst>
          </p:cNvPr>
          <p:cNvCxnSpPr>
            <a:stCxn id="12" idx="3"/>
            <a:endCxn id="11" idx="1"/>
          </p:cNvCxnSpPr>
          <p:nvPr/>
        </p:nvCxnSpPr>
        <p:spPr>
          <a:xfrm flipV="1">
            <a:off x="5829300" y="3182531"/>
            <a:ext cx="610378" cy="190004"/>
          </a:xfrm>
          <a:prstGeom prst="bentConnector3">
            <a:avLst/>
          </a:prstGeom>
        </p:spPr>
        <p:style>
          <a:lnRef idx="3">
            <a:schemeClr val="dk1"/>
          </a:lnRef>
          <a:fillRef idx="0">
            <a:schemeClr val="dk1"/>
          </a:fillRef>
          <a:effectRef idx="2">
            <a:schemeClr val="dk1"/>
          </a:effectRef>
          <a:fontRef idx="minor">
            <a:schemeClr val="tx1"/>
          </a:fontRef>
        </p:style>
      </p:cxnSp>
      <p:cxnSp>
        <p:nvCxnSpPr>
          <p:cNvPr id="32" name="Connector: Elbow 31">
            <a:extLst>
              <a:ext uri="{FF2B5EF4-FFF2-40B4-BE49-F238E27FC236}">
                <a16:creationId xmlns:a16="http://schemas.microsoft.com/office/drawing/2014/main" xmlns="" id="{78D2B340-BF96-456F-9116-65E3351CA645}"/>
              </a:ext>
            </a:extLst>
          </p:cNvPr>
          <p:cNvCxnSpPr>
            <a:cxnSpLocks/>
            <a:stCxn id="9" idx="3"/>
            <a:endCxn id="11" idx="2"/>
          </p:cNvCxnSpPr>
          <p:nvPr/>
        </p:nvCxnSpPr>
        <p:spPr>
          <a:xfrm flipV="1">
            <a:off x="5105400" y="3367197"/>
            <a:ext cx="2098223" cy="1316007"/>
          </a:xfrm>
          <a:prstGeom prst="bentConnector2">
            <a:avLst/>
          </a:prstGeom>
        </p:spPr>
        <p:style>
          <a:lnRef idx="3">
            <a:schemeClr val="dk1"/>
          </a:lnRef>
          <a:fillRef idx="0">
            <a:schemeClr val="dk1"/>
          </a:fillRef>
          <a:effectRef idx="2">
            <a:schemeClr val="dk1"/>
          </a:effectRef>
          <a:fontRef idx="minor">
            <a:schemeClr val="tx1"/>
          </a:fontRef>
        </p:style>
      </p:cxnSp>
      <p:cxnSp>
        <p:nvCxnSpPr>
          <p:cNvPr id="35" name="Connector: Elbow 34">
            <a:extLst>
              <a:ext uri="{FF2B5EF4-FFF2-40B4-BE49-F238E27FC236}">
                <a16:creationId xmlns:a16="http://schemas.microsoft.com/office/drawing/2014/main" xmlns="" id="{FD1198EA-A1B2-470F-B877-B92D88C2007B}"/>
              </a:ext>
            </a:extLst>
          </p:cNvPr>
          <p:cNvCxnSpPr/>
          <p:nvPr/>
        </p:nvCxnSpPr>
        <p:spPr>
          <a:xfrm rot="10800000" flipV="1">
            <a:off x="2438400" y="4648200"/>
            <a:ext cx="559836" cy="219670"/>
          </a:xfrm>
          <a:prstGeom prst="bentConnector3">
            <a:avLst/>
          </a:prstGeom>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xmlns="" id="{D55B35FC-2F89-4000-8127-9E8DBB4D011B}"/>
              </a:ext>
            </a:extLst>
          </p:cNvPr>
          <p:cNvSpPr txBox="1"/>
          <p:nvPr/>
        </p:nvSpPr>
        <p:spPr>
          <a:xfrm>
            <a:off x="1627026" y="4573369"/>
            <a:ext cx="797377" cy="369332"/>
          </a:xfrm>
          <a:prstGeom prst="rect">
            <a:avLst/>
          </a:prstGeom>
          <a:solidFill>
            <a:srgbClr val="99FFCC"/>
          </a:solidFill>
          <a:ln w="28575">
            <a:solidFill>
              <a:schemeClr val="tx1">
                <a:lumMod val="95000"/>
                <a:lumOff val="5000"/>
              </a:schemeClr>
            </a:solidFill>
          </a:ln>
        </p:spPr>
        <p:txBody>
          <a:bodyPr wrap="square" rtlCol="0">
            <a:spAutoFit/>
          </a:bodyPr>
          <a:lstStyle/>
          <a:p>
            <a:r>
              <a:rPr lang="en-IN" dirty="0"/>
              <a:t>GND</a:t>
            </a:r>
          </a:p>
        </p:txBody>
      </p:sp>
      <p:cxnSp>
        <p:nvCxnSpPr>
          <p:cNvPr id="38" name="Connector: Elbow 37">
            <a:extLst>
              <a:ext uri="{FF2B5EF4-FFF2-40B4-BE49-F238E27FC236}">
                <a16:creationId xmlns:a16="http://schemas.microsoft.com/office/drawing/2014/main" xmlns="" id="{1D59AD88-D1E9-43EF-92F0-2DEC3CF89E7A}"/>
              </a:ext>
            </a:extLst>
          </p:cNvPr>
          <p:cNvCxnSpPr/>
          <p:nvPr/>
        </p:nvCxnSpPr>
        <p:spPr>
          <a:xfrm rot="16200000" flipH="1">
            <a:off x="5298471" y="3731228"/>
            <a:ext cx="434369" cy="363311"/>
          </a:xfrm>
          <a:prstGeom prst="bentConnector3">
            <a:avLst/>
          </a:prstGeom>
        </p:spPr>
        <p:style>
          <a:lnRef idx="3">
            <a:schemeClr val="dk1"/>
          </a:lnRef>
          <a:fillRef idx="0">
            <a:schemeClr val="dk1"/>
          </a:fillRef>
          <a:effectRef idx="2">
            <a:schemeClr val="dk1"/>
          </a:effectRef>
          <a:fontRef idx="minor">
            <a:schemeClr val="tx1"/>
          </a:fontRef>
        </p:style>
      </p:cxnSp>
      <p:sp>
        <p:nvSpPr>
          <p:cNvPr id="39" name="TextBox 38">
            <a:extLst>
              <a:ext uri="{FF2B5EF4-FFF2-40B4-BE49-F238E27FC236}">
                <a16:creationId xmlns:a16="http://schemas.microsoft.com/office/drawing/2014/main" xmlns="" id="{F56897EC-0F17-49FE-A2AF-0BAC41F83D96}"/>
              </a:ext>
            </a:extLst>
          </p:cNvPr>
          <p:cNvSpPr txBox="1"/>
          <p:nvPr/>
        </p:nvSpPr>
        <p:spPr>
          <a:xfrm>
            <a:off x="5334000" y="4093139"/>
            <a:ext cx="914400" cy="369332"/>
          </a:xfrm>
          <a:prstGeom prst="rect">
            <a:avLst/>
          </a:prstGeom>
          <a:solidFill>
            <a:srgbClr val="99FFCC"/>
          </a:solidFill>
          <a:ln w="28575">
            <a:solidFill>
              <a:schemeClr val="tx1">
                <a:lumMod val="95000"/>
                <a:lumOff val="5000"/>
              </a:schemeClr>
            </a:solidFill>
          </a:ln>
        </p:spPr>
        <p:txBody>
          <a:bodyPr wrap="square" rtlCol="0">
            <a:spAutoFit/>
          </a:bodyPr>
          <a:lstStyle/>
          <a:p>
            <a:r>
              <a:rPr lang="en-IN" dirty="0"/>
              <a:t>GND</a:t>
            </a:r>
          </a:p>
        </p:txBody>
      </p:sp>
      <p:cxnSp>
        <p:nvCxnSpPr>
          <p:cNvPr id="41" name="Connector: Elbow 40">
            <a:extLst>
              <a:ext uri="{FF2B5EF4-FFF2-40B4-BE49-F238E27FC236}">
                <a16:creationId xmlns:a16="http://schemas.microsoft.com/office/drawing/2014/main" xmlns="" id="{6ECEB61E-29C1-4C50-AE84-220729730026}"/>
              </a:ext>
            </a:extLst>
          </p:cNvPr>
          <p:cNvCxnSpPr>
            <a:cxnSpLocks/>
          </p:cNvCxnSpPr>
          <p:nvPr/>
        </p:nvCxnSpPr>
        <p:spPr>
          <a:xfrm rot="10800000" flipV="1">
            <a:off x="5300567" y="2433935"/>
            <a:ext cx="1016745" cy="615434"/>
          </a:xfrm>
          <a:prstGeom prst="bentConnector3">
            <a:avLst>
              <a:gd name="adj1" fmla="val 100473"/>
            </a:avLst>
          </a:prstGeom>
        </p:spPr>
        <p:style>
          <a:lnRef idx="3">
            <a:schemeClr val="dk1"/>
          </a:lnRef>
          <a:fillRef idx="0">
            <a:schemeClr val="dk1"/>
          </a:fillRef>
          <a:effectRef idx="2">
            <a:schemeClr val="dk1"/>
          </a:effectRef>
          <a:fontRef idx="minor">
            <a:schemeClr val="tx1"/>
          </a:fontRef>
        </p:style>
      </p:cxnSp>
      <p:sp>
        <p:nvSpPr>
          <p:cNvPr id="49" name="TextBox 48">
            <a:extLst>
              <a:ext uri="{FF2B5EF4-FFF2-40B4-BE49-F238E27FC236}">
                <a16:creationId xmlns:a16="http://schemas.microsoft.com/office/drawing/2014/main" xmlns="" id="{41371F03-C2CD-4304-92FA-F82D1092DC91}"/>
              </a:ext>
            </a:extLst>
          </p:cNvPr>
          <p:cNvSpPr txBox="1"/>
          <p:nvPr/>
        </p:nvSpPr>
        <p:spPr>
          <a:xfrm>
            <a:off x="6324600" y="2120702"/>
            <a:ext cx="1524000" cy="646331"/>
          </a:xfrm>
          <a:prstGeom prst="rect">
            <a:avLst/>
          </a:prstGeom>
          <a:solidFill>
            <a:schemeClr val="bg2"/>
          </a:solidFill>
          <a:ln w="28575">
            <a:solidFill>
              <a:schemeClr val="tx1"/>
            </a:solidFill>
          </a:ln>
        </p:spPr>
        <p:txBody>
          <a:bodyPr wrap="square" rtlCol="0">
            <a:spAutoFit/>
          </a:bodyPr>
          <a:lstStyle/>
          <a:p>
            <a:r>
              <a:rPr lang="en-IN" dirty="0"/>
              <a:t>External 5 volt power supply</a:t>
            </a:r>
          </a:p>
        </p:txBody>
      </p:sp>
      <p:cxnSp>
        <p:nvCxnSpPr>
          <p:cNvPr id="54" name="Straight Connector 53">
            <a:extLst>
              <a:ext uri="{FF2B5EF4-FFF2-40B4-BE49-F238E27FC236}">
                <a16:creationId xmlns:a16="http://schemas.microsoft.com/office/drawing/2014/main" xmlns="" id="{FAFF8C32-16FF-4BE4-A089-B3740A5E3CA0}"/>
              </a:ext>
            </a:extLst>
          </p:cNvPr>
          <p:cNvCxnSpPr>
            <a:cxnSpLocks/>
            <a:stCxn id="9" idx="2"/>
          </p:cNvCxnSpPr>
          <p:nvPr/>
        </p:nvCxnSpPr>
        <p:spPr>
          <a:xfrm>
            <a:off x="4051818" y="4867870"/>
            <a:ext cx="0" cy="530662"/>
          </a:xfrm>
          <a:prstGeom prst="line">
            <a:avLst/>
          </a:prstGeom>
        </p:spPr>
        <p:style>
          <a:lnRef idx="3">
            <a:schemeClr val="dk1"/>
          </a:lnRef>
          <a:fillRef idx="0">
            <a:schemeClr val="dk1"/>
          </a:fillRef>
          <a:effectRef idx="2">
            <a:schemeClr val="dk1"/>
          </a:effectRef>
          <a:fontRef idx="minor">
            <a:schemeClr val="tx1"/>
          </a:fontRef>
        </p:style>
      </p:cxnSp>
      <p:sp>
        <p:nvSpPr>
          <p:cNvPr id="56" name="TextBox 55">
            <a:extLst>
              <a:ext uri="{FF2B5EF4-FFF2-40B4-BE49-F238E27FC236}">
                <a16:creationId xmlns:a16="http://schemas.microsoft.com/office/drawing/2014/main" xmlns="" id="{18CCF925-3950-4BAF-B099-33B9530A4C18}"/>
              </a:ext>
            </a:extLst>
          </p:cNvPr>
          <p:cNvSpPr txBox="1"/>
          <p:nvPr/>
        </p:nvSpPr>
        <p:spPr>
          <a:xfrm>
            <a:off x="3276600" y="5398532"/>
            <a:ext cx="1600199" cy="646331"/>
          </a:xfrm>
          <a:prstGeom prst="rect">
            <a:avLst/>
          </a:prstGeom>
          <a:solidFill>
            <a:schemeClr val="bg2"/>
          </a:solidFill>
          <a:ln w="28575">
            <a:solidFill>
              <a:schemeClr val="tx1"/>
            </a:solidFill>
          </a:ln>
        </p:spPr>
        <p:txBody>
          <a:bodyPr wrap="square" rtlCol="0">
            <a:spAutoFit/>
          </a:bodyPr>
          <a:lstStyle/>
          <a:p>
            <a:r>
              <a:rPr lang="en-IN" dirty="0"/>
              <a:t>External 5 volt supply voltage</a:t>
            </a:r>
          </a:p>
        </p:txBody>
      </p:sp>
      <p:sp>
        <p:nvSpPr>
          <p:cNvPr id="62" name="TextBox 61">
            <a:extLst>
              <a:ext uri="{FF2B5EF4-FFF2-40B4-BE49-F238E27FC236}">
                <a16:creationId xmlns:a16="http://schemas.microsoft.com/office/drawing/2014/main" xmlns="" id="{87D2FF75-4863-4C53-B5DD-0B9EF07A9BFB}"/>
              </a:ext>
            </a:extLst>
          </p:cNvPr>
          <p:cNvSpPr txBox="1"/>
          <p:nvPr/>
        </p:nvSpPr>
        <p:spPr>
          <a:xfrm>
            <a:off x="533400" y="381000"/>
            <a:ext cx="7848600" cy="523220"/>
          </a:xfrm>
          <a:prstGeom prst="rect">
            <a:avLst/>
          </a:prstGeom>
          <a:solidFill>
            <a:schemeClr val="bg2">
              <a:lumMod val="10000"/>
            </a:schemeClr>
          </a:solidFill>
        </p:spPr>
        <p:style>
          <a:lnRef idx="0">
            <a:schemeClr val="dk1"/>
          </a:lnRef>
          <a:fillRef idx="3">
            <a:schemeClr val="dk1"/>
          </a:fillRef>
          <a:effectRef idx="3">
            <a:schemeClr val="dk1"/>
          </a:effectRef>
          <a:fontRef idx="minor">
            <a:schemeClr val="lt1"/>
          </a:fontRef>
        </p:style>
        <p:txBody>
          <a:bodyPr wrap="square" rtlCol="0">
            <a:spAutoFit/>
          </a:bodyPr>
          <a:lstStyle/>
          <a:p>
            <a:pPr algn="ctr"/>
            <a:r>
              <a:rPr lang="en-IN" sz="2800" dirty="0"/>
              <a:t>BLOCK DIAGRAM</a:t>
            </a:r>
          </a:p>
        </p:txBody>
      </p:sp>
    </p:spTree>
    <p:extLst>
      <p:ext uri="{BB962C8B-B14F-4D97-AF65-F5344CB8AC3E}">
        <p14:creationId xmlns:p14="http://schemas.microsoft.com/office/powerpoint/2010/main" val="2157040448"/>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85800" y="533400"/>
            <a:ext cx="7848600" cy="762000"/>
          </a:xfrm>
          <a:solidFill>
            <a:schemeClr val="tx1">
              <a:lumMod val="95000"/>
              <a:lumOff val="5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a:noAutofit/>
          </a:bodyPr>
          <a:lstStyle/>
          <a:p>
            <a:r>
              <a:rPr lang="en-US" sz="3200" dirty="0"/>
              <a:t>ARDUINO UNO</a:t>
            </a:r>
          </a:p>
        </p:txBody>
      </p:sp>
      <p:sp>
        <p:nvSpPr>
          <p:cNvPr id="3" name="Subtitle 2"/>
          <p:cNvSpPr>
            <a:spLocks noGrp="1"/>
          </p:cNvSpPr>
          <p:nvPr>
            <p:ph type="subTitle" idx="1"/>
          </p:nvPr>
        </p:nvSpPr>
        <p:spPr>
          <a:xfrm>
            <a:off x="671946" y="1676400"/>
            <a:ext cx="4648200" cy="3962400"/>
          </a:xfrm>
          <a:solidFill>
            <a:schemeClr val="bg1">
              <a:lumMod val="65000"/>
            </a:schemeClr>
          </a:solidFill>
        </p:spPr>
        <p:txBody>
          <a:bodyPr>
            <a:normAutofit/>
          </a:bodyPr>
          <a:lstStyle/>
          <a:p>
            <a:pPr marL="457200" indent="-457200" algn="l">
              <a:buFont typeface="Wingdings" pitchFamily="2" charset="2"/>
              <a:buChar char="§"/>
            </a:pPr>
            <a:r>
              <a:rPr lang="en-US" sz="1800" dirty="0" err="1">
                <a:solidFill>
                  <a:schemeClr val="tx1">
                    <a:lumMod val="95000"/>
                    <a:lumOff val="5000"/>
                  </a:schemeClr>
                </a:solidFill>
                <a:latin typeface="Bahnschrift SemiBold" pitchFamily="34" charset="0"/>
              </a:rPr>
              <a:t>Arduino</a:t>
            </a:r>
            <a:r>
              <a:rPr lang="en-US" sz="1800" dirty="0">
                <a:solidFill>
                  <a:schemeClr val="tx1">
                    <a:lumMod val="95000"/>
                    <a:lumOff val="5000"/>
                  </a:schemeClr>
                </a:solidFill>
                <a:latin typeface="Bahnschrift SemiBold" pitchFamily="34" charset="0"/>
              </a:rPr>
              <a:t> Uno is an open source microcontroller board</a:t>
            </a:r>
            <a:r>
              <a:rPr lang="en-US" dirty="0">
                <a:latin typeface="Bahnschrift SemiBold" pitchFamily="34" charset="0"/>
              </a:rPr>
              <a:t>.</a:t>
            </a:r>
          </a:p>
          <a:p>
            <a:pPr marL="457200" indent="-457200" algn="l">
              <a:buFont typeface="Wingdings" pitchFamily="2" charset="2"/>
              <a:buChar char="§"/>
            </a:pPr>
            <a:r>
              <a:rPr lang="en-US" sz="1800" dirty="0">
                <a:solidFill>
                  <a:schemeClr val="tx1">
                    <a:lumMod val="95000"/>
                    <a:lumOff val="5000"/>
                  </a:schemeClr>
                </a:solidFill>
                <a:latin typeface="Bahnschrift SemiBold" pitchFamily="34" charset="0"/>
              </a:rPr>
              <a:t>In this circuit </a:t>
            </a:r>
            <a:r>
              <a:rPr lang="en-US" sz="1800" dirty="0" err="1">
                <a:solidFill>
                  <a:schemeClr val="tx1">
                    <a:lumMod val="95000"/>
                    <a:lumOff val="5000"/>
                  </a:schemeClr>
                </a:solidFill>
                <a:latin typeface="Bahnschrift SemiBold" pitchFamily="34" charset="0"/>
              </a:rPr>
              <a:t>vout</a:t>
            </a:r>
            <a:r>
              <a:rPr lang="en-US" sz="1800" dirty="0">
                <a:solidFill>
                  <a:schemeClr val="tx1">
                    <a:lumMod val="95000"/>
                    <a:lumOff val="5000"/>
                  </a:schemeClr>
                </a:solidFill>
                <a:latin typeface="Bahnschrift SemiBold" pitchFamily="34" charset="0"/>
              </a:rPr>
              <a:t> of current sensor is connected with </a:t>
            </a:r>
            <a:r>
              <a:rPr lang="en-US" sz="1800" dirty="0">
                <a:solidFill>
                  <a:schemeClr val="accent5">
                    <a:lumMod val="50000"/>
                  </a:schemeClr>
                </a:solidFill>
                <a:latin typeface="Bahnschrift SemiBold" pitchFamily="34" charset="0"/>
              </a:rPr>
              <a:t>PIN A0 </a:t>
            </a:r>
            <a:r>
              <a:rPr lang="en-US" sz="1800" dirty="0">
                <a:solidFill>
                  <a:schemeClr val="tx1">
                    <a:lumMod val="95000"/>
                    <a:lumOff val="5000"/>
                  </a:schemeClr>
                </a:solidFill>
                <a:latin typeface="Bahnschrift SemiBold" pitchFamily="34" charset="0"/>
              </a:rPr>
              <a:t>of </a:t>
            </a:r>
            <a:r>
              <a:rPr lang="en-US" sz="1800" dirty="0" err="1">
                <a:solidFill>
                  <a:schemeClr val="tx1">
                    <a:lumMod val="95000"/>
                    <a:lumOff val="5000"/>
                  </a:schemeClr>
                </a:solidFill>
                <a:latin typeface="Bahnschrift SemiBold" pitchFamily="34" charset="0"/>
              </a:rPr>
              <a:t>arduino</a:t>
            </a:r>
            <a:r>
              <a:rPr lang="en-US" sz="1800" dirty="0">
                <a:solidFill>
                  <a:schemeClr val="tx1">
                    <a:lumMod val="95000"/>
                    <a:lumOff val="5000"/>
                  </a:schemeClr>
                </a:solidFill>
                <a:latin typeface="Bahnschrift SemiBold" pitchFamily="34" charset="0"/>
              </a:rPr>
              <a:t>.</a:t>
            </a:r>
          </a:p>
          <a:p>
            <a:pPr marL="457200" indent="-457200" algn="l">
              <a:buFont typeface="Wingdings" pitchFamily="2" charset="2"/>
              <a:buChar char="§"/>
            </a:pPr>
            <a:r>
              <a:rPr lang="en-US" sz="1800" dirty="0">
                <a:solidFill>
                  <a:schemeClr val="accent5">
                    <a:lumMod val="50000"/>
                  </a:schemeClr>
                </a:solidFill>
                <a:latin typeface="Bahnschrift SemiBold" pitchFamily="34" charset="0"/>
              </a:rPr>
              <a:t>PIN RS,E,D4,D5,D6,D7 </a:t>
            </a:r>
            <a:r>
              <a:rPr lang="en-US" sz="1800" dirty="0">
                <a:solidFill>
                  <a:schemeClr val="tx1">
                    <a:lumMod val="95000"/>
                    <a:lumOff val="5000"/>
                  </a:schemeClr>
                </a:solidFill>
                <a:latin typeface="Bahnschrift SemiBold" pitchFamily="34" charset="0"/>
              </a:rPr>
              <a:t>of LCD’S is respectively connect to </a:t>
            </a:r>
            <a:r>
              <a:rPr lang="en-US" sz="1800" dirty="0">
                <a:solidFill>
                  <a:schemeClr val="accent5">
                    <a:lumMod val="50000"/>
                  </a:schemeClr>
                </a:solidFill>
                <a:latin typeface="Bahnschrift SemiBold" pitchFamily="34" charset="0"/>
              </a:rPr>
              <a:t>PIN 11,10,5,4,3,2</a:t>
            </a:r>
            <a:r>
              <a:rPr lang="en-US" sz="1800" dirty="0">
                <a:solidFill>
                  <a:schemeClr val="tx1">
                    <a:lumMod val="95000"/>
                    <a:lumOff val="5000"/>
                  </a:schemeClr>
                </a:solidFill>
                <a:latin typeface="Bahnschrift SemiBold" pitchFamily="34" charset="0"/>
              </a:rPr>
              <a:t> of Arduino uno.</a:t>
            </a:r>
          </a:p>
          <a:p>
            <a:pPr marL="285750" indent="-285750" algn="l">
              <a:buFont typeface="Wingdings" pitchFamily="2" charset="2"/>
              <a:buChar char="§"/>
            </a:pPr>
            <a:r>
              <a:rPr lang="en-US" sz="1800" dirty="0">
                <a:solidFill>
                  <a:schemeClr val="tx1">
                    <a:lumMod val="95000"/>
                    <a:lumOff val="5000"/>
                  </a:schemeClr>
                </a:solidFill>
                <a:latin typeface="Bahnschrift SemiBold" pitchFamily="34" charset="0"/>
              </a:rPr>
              <a:t>And also we have to upload our code in Arduino Uno that it works properly.</a:t>
            </a:r>
          </a:p>
        </p:txBody>
      </p:sp>
      <p:sp>
        <p:nvSpPr>
          <p:cNvPr id="5" name="Rectangle 4"/>
          <p:cNvSpPr/>
          <p:nvPr/>
        </p:nvSpPr>
        <p:spPr>
          <a:xfrm>
            <a:off x="5715000" y="1676400"/>
            <a:ext cx="2819400" cy="220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1676400"/>
            <a:ext cx="3089564" cy="2886164"/>
          </a:xfrm>
          <a:prstGeom prst="rect">
            <a:avLst/>
          </a:prstGeom>
          <a:ln w="19050">
            <a:solidFill>
              <a:schemeClr val="tx1"/>
            </a:solidFill>
          </a:ln>
        </p:spPr>
      </p:pic>
    </p:spTree>
    <p:extLst>
      <p:ext uri="{BB962C8B-B14F-4D97-AF65-F5344CB8AC3E}">
        <p14:creationId xmlns:p14="http://schemas.microsoft.com/office/powerpoint/2010/main" val="4181294338"/>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85800" y="609601"/>
            <a:ext cx="7696200" cy="685800"/>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a:bodyPr>
          <a:lstStyle/>
          <a:p>
            <a:r>
              <a:rPr lang="en-US" sz="2800" dirty="0"/>
              <a:t>ACS71CTR-20A-T</a:t>
            </a:r>
          </a:p>
        </p:txBody>
      </p:sp>
      <p:sp>
        <p:nvSpPr>
          <p:cNvPr id="3" name="Subtitle 2"/>
          <p:cNvSpPr>
            <a:spLocks noGrp="1"/>
          </p:cNvSpPr>
          <p:nvPr>
            <p:ph type="subTitle" idx="1"/>
          </p:nvPr>
        </p:nvSpPr>
        <p:spPr>
          <a:xfrm>
            <a:off x="731092" y="1549658"/>
            <a:ext cx="7650908" cy="355344"/>
          </a:xfrm>
          <a:solidFill>
            <a:schemeClr val="bg1">
              <a:lumMod val="65000"/>
            </a:schemeClr>
          </a:solidFill>
        </p:spPr>
        <p:txBody>
          <a:bodyPr>
            <a:normAutofit lnSpcReduction="10000"/>
          </a:bodyPr>
          <a:lstStyle/>
          <a:p>
            <a:pPr marL="285750" indent="-285750" algn="l">
              <a:buFont typeface="Wingdings" pitchFamily="2" charset="2"/>
              <a:buChar char="§"/>
            </a:pPr>
            <a:r>
              <a:rPr lang="en-US" sz="1800" dirty="0">
                <a:solidFill>
                  <a:schemeClr val="tx1"/>
                </a:solidFill>
                <a:latin typeface="Bahnschrift SemiBold" pitchFamily="34" charset="0"/>
              </a:rPr>
              <a:t>ACS71CTR-20A-T is a current sensor. etc.</a:t>
            </a:r>
          </a:p>
        </p:txBody>
      </p:sp>
      <p:pic>
        <p:nvPicPr>
          <p:cNvPr id="5" name="Picture 4"/>
          <p:cNvPicPr>
            <a:picLocks noChangeAspect="1"/>
          </p:cNvPicPr>
          <p:nvPr/>
        </p:nvPicPr>
        <p:blipFill>
          <a:blip r:embed="rId3">
            <a:biLevel thresh="75000"/>
            <a:extLst>
              <a:ext uri="{28A0092B-C50C-407E-A947-70E740481C1C}">
                <a14:useLocalDpi xmlns:a14="http://schemas.microsoft.com/office/drawing/2010/main" val="0"/>
              </a:ext>
            </a:extLst>
          </a:blip>
          <a:stretch>
            <a:fillRect/>
          </a:stretch>
        </p:blipFill>
        <p:spPr>
          <a:xfrm>
            <a:off x="731092" y="2174034"/>
            <a:ext cx="7650908" cy="4028635"/>
          </a:xfrm>
          <a:prstGeom prst="rect">
            <a:avLst/>
          </a:prstGeom>
          <a:ln w="19050">
            <a:solidFill>
              <a:schemeClr val="tx1"/>
            </a:solidFill>
          </a:ln>
        </p:spPr>
      </p:pic>
    </p:spTree>
    <p:extLst>
      <p:ext uri="{BB962C8B-B14F-4D97-AF65-F5344CB8AC3E}">
        <p14:creationId xmlns:p14="http://schemas.microsoft.com/office/powerpoint/2010/main" val="1781998536"/>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PPT – Internet of Things (IoT) PowerPoint presentation | free to download -  id: 895859-MjBlN">
            <a:extLst>
              <a:ext uri="{FF2B5EF4-FFF2-40B4-BE49-F238E27FC236}">
                <a16:creationId xmlns:a16="http://schemas.microsoft.com/office/drawing/2014/main" xmlns="" id="{72A40FBB-2670-4CE3-AD89-A5679298AA85}"/>
              </a:ext>
            </a:extLst>
          </p:cNvPr>
          <p:cNvPicPr>
            <a:picLocks noChangeAspect="1" noChangeArrowheads="1"/>
          </p:cNvPicPr>
          <p:nvPr/>
        </p:nvPicPr>
        <p:blipFill>
          <a:blip r:embed="rId2">
            <a:duotone>
              <a:prstClr val="black"/>
              <a:schemeClr val="bg1">
                <a:tint val="45000"/>
                <a:satMod val="400000"/>
              </a:schemeClr>
            </a:duotone>
            <a:extLst>
              <a:ext uri="{BEBA8EAE-BF5A-486C-A8C5-ECC9F3942E4B}">
                <a14:imgProps xmlns:a14="http://schemas.microsoft.com/office/drawing/2010/main">
                  <a14:imgLayer r:embed="rId3">
                    <a14:imgEffect>
                      <a14:sharpenSoften amount="-25000"/>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blipFill dpi="0" rotWithShape="1">
            <a:blip r:embed="rId4">
              <a:alphaModFix amt="0"/>
              <a:duotone>
                <a:prstClr val="black"/>
                <a:schemeClr val="bg1">
                  <a:tint val="45000"/>
                  <a:satMod val="400000"/>
                </a:schemeClr>
              </a:duotone>
            </a:blip>
            <a:srcRect/>
            <a:stretch>
              <a:fillRect/>
            </a:stretch>
          </a:blipFill>
        </p:spPr>
      </p:pic>
      <p:sp>
        <p:nvSpPr>
          <p:cNvPr id="2" name="TextBox 1">
            <a:extLst>
              <a:ext uri="{FF2B5EF4-FFF2-40B4-BE49-F238E27FC236}">
                <a16:creationId xmlns:a16="http://schemas.microsoft.com/office/drawing/2014/main" xmlns="" id="{BDEF9FD7-83EA-4EA3-A907-5BA354C5331E}"/>
              </a:ext>
            </a:extLst>
          </p:cNvPr>
          <p:cNvSpPr txBox="1"/>
          <p:nvPr/>
        </p:nvSpPr>
        <p:spPr>
          <a:xfrm>
            <a:off x="457200" y="1981200"/>
            <a:ext cx="8610600" cy="2585323"/>
          </a:xfrm>
          <a:prstGeom prst="rect">
            <a:avLst/>
          </a:prstGeom>
          <a:noFill/>
        </p:spPr>
        <p:txBody>
          <a:bodyPr wrap="square" rtlCol="0">
            <a:spAutoFit/>
          </a:bodyPr>
          <a:lstStyle/>
          <a:p>
            <a:r>
              <a:rPr lang="en-IN" sz="5400" dirty="0">
                <a:ln>
                  <a:solidFill>
                    <a:schemeClr val="tx1"/>
                  </a:solidFill>
                </a:ln>
                <a:solidFill>
                  <a:schemeClr val="bg1"/>
                </a:solidFill>
                <a:latin typeface="Arial Black" panose="020B0A04020102020204" pitchFamily="34" charset="0"/>
              </a:rPr>
              <a:t>SMART HOME AUTOMATION USING SOLAR PANEL</a:t>
            </a:r>
          </a:p>
        </p:txBody>
      </p:sp>
    </p:spTree>
    <p:extLst>
      <p:ext uri="{BB962C8B-B14F-4D97-AF65-F5344CB8AC3E}">
        <p14:creationId xmlns:p14="http://schemas.microsoft.com/office/powerpoint/2010/main" val="1328073007"/>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533400"/>
            <a:ext cx="8229600" cy="79216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a:bodyPr>
          <a:lstStyle/>
          <a:p>
            <a:r>
              <a:rPr lang="en-US" sz="2800" dirty="0"/>
              <a:t>MOTOR  </a:t>
            </a:r>
          </a:p>
        </p:txBody>
      </p:sp>
      <p:sp>
        <p:nvSpPr>
          <p:cNvPr id="3" name="Content Placeholder 2"/>
          <p:cNvSpPr>
            <a:spLocks noGrp="1"/>
          </p:cNvSpPr>
          <p:nvPr>
            <p:ph idx="1"/>
          </p:nvPr>
        </p:nvSpPr>
        <p:spPr>
          <a:xfrm>
            <a:off x="457200" y="1828800"/>
            <a:ext cx="4114799" cy="3352800"/>
          </a:xfrm>
          <a:solidFill>
            <a:schemeClr val="bg1">
              <a:lumMod val="65000"/>
            </a:schemeClr>
          </a:solidFill>
        </p:spPr>
        <p:txBody>
          <a:bodyPr>
            <a:normAutofit/>
          </a:bodyPr>
          <a:lstStyle/>
          <a:p>
            <a:pPr>
              <a:buFont typeface="Wingdings" pitchFamily="2" charset="2"/>
              <a:buChar char="§"/>
            </a:pPr>
            <a:r>
              <a:rPr lang="en-US" sz="1800" dirty="0">
                <a:latin typeface="Bahnschrift SemiBold" pitchFamily="34" charset="0"/>
              </a:rPr>
              <a:t>We use this motor as fan.</a:t>
            </a:r>
          </a:p>
          <a:p>
            <a:pPr>
              <a:buFont typeface="Wingdings" pitchFamily="2" charset="2"/>
              <a:buChar char="§"/>
            </a:pPr>
            <a:r>
              <a:rPr lang="en-US" sz="1800" dirty="0">
                <a:latin typeface="Bahnschrift SemiBold" pitchFamily="34" charset="0"/>
              </a:rPr>
              <a:t>It is 12  volt dc motor.</a:t>
            </a:r>
          </a:p>
          <a:p>
            <a:pPr>
              <a:buFont typeface="Wingdings" pitchFamily="2" charset="2"/>
              <a:buChar char="§"/>
            </a:pPr>
            <a:r>
              <a:rPr lang="en-US" sz="1800" dirty="0">
                <a:latin typeface="Bahnschrift SemiBold" pitchFamily="34" charset="0"/>
              </a:rPr>
              <a:t>Current flows from solar panel to motor and it connected to current sensor.</a:t>
            </a:r>
          </a:p>
          <a:p>
            <a:pPr>
              <a:buFont typeface="Wingdings" pitchFamily="2" charset="2"/>
              <a:buChar char="§"/>
            </a:pPr>
            <a:r>
              <a:rPr lang="en-US" sz="1800" dirty="0">
                <a:latin typeface="Bahnschrift SemiBold" pitchFamily="34" charset="0"/>
              </a:rPr>
              <a:t>We use motor as smart home appliances.</a:t>
            </a:r>
          </a:p>
          <a:p>
            <a:pPr>
              <a:buFont typeface="Wingdings" pitchFamily="2" charset="2"/>
              <a:buChar char="§"/>
            </a:pPr>
            <a:endParaRPr lang="en-US" sz="1800" dirty="0">
              <a:latin typeface="Bahnschrift SemiBold" pitchFamily="34" charset="0"/>
            </a:endParaRPr>
          </a:p>
        </p:txBody>
      </p:sp>
      <p:sp>
        <p:nvSpPr>
          <p:cNvPr id="4" name="Rectangle 3"/>
          <p:cNvSpPr/>
          <p:nvPr/>
        </p:nvSpPr>
        <p:spPr>
          <a:xfrm>
            <a:off x="4876800" y="1828800"/>
            <a:ext cx="3602182" cy="2819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33471" t="26701" r="57376" b="50403"/>
          <a:stretch/>
        </p:blipFill>
        <p:spPr>
          <a:xfrm>
            <a:off x="4876800" y="1828800"/>
            <a:ext cx="3581400" cy="2819400"/>
          </a:xfrm>
          <a:prstGeom prst="rect">
            <a:avLst/>
          </a:prstGeom>
          <a:ln w="19050">
            <a:solidFill>
              <a:schemeClr val="tx1"/>
            </a:solidFill>
          </a:ln>
        </p:spPr>
      </p:pic>
    </p:spTree>
    <p:extLst>
      <p:ext uri="{BB962C8B-B14F-4D97-AF65-F5344CB8AC3E}">
        <p14:creationId xmlns:p14="http://schemas.microsoft.com/office/powerpoint/2010/main" val="748300623"/>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457200" y="609600"/>
            <a:ext cx="8229600" cy="685800"/>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fontScale="90000"/>
          </a:bodyPr>
          <a:lstStyle/>
          <a:p>
            <a:r>
              <a:rPr lang="en-US" sz="3600" dirty="0"/>
              <a:t/>
            </a:r>
            <a:br>
              <a:rPr lang="en-US" sz="3600" dirty="0"/>
            </a:br>
            <a:r>
              <a:rPr lang="en-US" sz="3600" dirty="0"/>
              <a:t>LM016L</a:t>
            </a:r>
            <a:r>
              <a:rPr lang="en-US" sz="2800" dirty="0"/>
              <a:t/>
            </a:r>
            <a:br>
              <a:rPr lang="en-US" sz="2800" dirty="0"/>
            </a:br>
            <a:endParaRPr lang="en-US" sz="2800" dirty="0"/>
          </a:p>
        </p:txBody>
      </p:sp>
      <p:sp>
        <p:nvSpPr>
          <p:cNvPr id="6" name="Rectangle 5"/>
          <p:cNvSpPr/>
          <p:nvPr/>
        </p:nvSpPr>
        <p:spPr>
          <a:xfrm>
            <a:off x="6019800" y="1600200"/>
            <a:ext cx="2590800" cy="2362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33400" y="1600200"/>
            <a:ext cx="4724400" cy="3693319"/>
          </a:xfrm>
          <a:prstGeom prst="rect">
            <a:avLst/>
          </a:prstGeom>
          <a:solidFill>
            <a:schemeClr val="bg1">
              <a:lumMod val="65000"/>
            </a:schemeClr>
          </a:solidFill>
        </p:spPr>
        <p:txBody>
          <a:bodyPr wrap="square" rtlCol="0">
            <a:spAutoFit/>
          </a:bodyPr>
          <a:lstStyle/>
          <a:p>
            <a:pPr marL="285750" indent="-285750">
              <a:buFont typeface="Wingdings" pitchFamily="2" charset="2"/>
              <a:buChar char="§"/>
            </a:pPr>
            <a:r>
              <a:rPr lang="en-US" dirty="0">
                <a:latin typeface="Bahnschrift SemiBold" pitchFamily="34" charset="0"/>
              </a:rPr>
              <a:t>This is 16*2 pin LCD .</a:t>
            </a:r>
          </a:p>
          <a:p>
            <a:pPr marL="285750" indent="-285750">
              <a:buFont typeface="Wingdings" pitchFamily="2" charset="2"/>
              <a:buChar char="§"/>
            </a:pPr>
            <a:r>
              <a:rPr lang="en-US" dirty="0">
                <a:latin typeface="Bahnschrift SemiBold" pitchFamily="34" charset="0"/>
              </a:rPr>
              <a:t>It stands for liquid crystal display.</a:t>
            </a:r>
          </a:p>
          <a:p>
            <a:pPr marL="285750" indent="-285750">
              <a:buFont typeface="Wingdings" pitchFamily="2" charset="2"/>
              <a:buChar char="§"/>
            </a:pPr>
            <a:r>
              <a:rPr lang="en-US" dirty="0">
                <a:latin typeface="Bahnschrift SemiBold" pitchFamily="34" charset="0"/>
              </a:rPr>
              <a:t>It’s VSS is connected to 5 volt dc generator.</a:t>
            </a:r>
          </a:p>
          <a:p>
            <a:pPr marL="285750" indent="-285750">
              <a:buFont typeface="Wingdings" pitchFamily="2" charset="2"/>
              <a:buChar char="§"/>
            </a:pPr>
            <a:r>
              <a:rPr lang="en-US" dirty="0">
                <a:latin typeface="Bahnschrift SemiBold" pitchFamily="34" charset="0"/>
              </a:rPr>
              <a:t>And VDD and RW both are connected to GND.</a:t>
            </a:r>
          </a:p>
          <a:p>
            <a:pPr marL="285750" indent="-285750">
              <a:buFont typeface="Wingdings" pitchFamily="2" charset="2"/>
              <a:buChar char="§"/>
            </a:pPr>
            <a:r>
              <a:rPr lang="en-US" dirty="0">
                <a:latin typeface="Bahnschrift SemiBold" pitchFamily="34" charset="0"/>
              </a:rPr>
              <a:t>RS,E,D4,D5,D6,D7 is respectively connected to 11,10,5,4,3,2 pins of </a:t>
            </a:r>
            <a:r>
              <a:rPr lang="en-US" dirty="0" err="1">
                <a:latin typeface="Bahnschrift SemiBold" pitchFamily="34" charset="0"/>
              </a:rPr>
              <a:t>arduino</a:t>
            </a:r>
            <a:r>
              <a:rPr lang="en-US" dirty="0">
                <a:latin typeface="Bahnschrift SemiBold" pitchFamily="34" charset="0"/>
              </a:rPr>
              <a:t> </a:t>
            </a:r>
            <a:r>
              <a:rPr lang="en-US" dirty="0" err="1">
                <a:latin typeface="Bahnschrift SemiBold" pitchFamily="34" charset="0"/>
              </a:rPr>
              <a:t>uno</a:t>
            </a:r>
            <a:r>
              <a:rPr lang="en-US" dirty="0">
                <a:latin typeface="Bahnschrift SemiBold" pitchFamily="34" charset="0"/>
              </a:rPr>
              <a:t>.</a:t>
            </a:r>
          </a:p>
          <a:p>
            <a:pPr marL="285750" indent="-285750">
              <a:buFont typeface="Wingdings" pitchFamily="2" charset="2"/>
              <a:buChar char="§"/>
            </a:pPr>
            <a:r>
              <a:rPr lang="en-US" dirty="0">
                <a:latin typeface="Bahnschrift SemiBold" pitchFamily="34" charset="0"/>
              </a:rPr>
              <a:t>Through the circuit LCD shows the power and current.</a:t>
            </a:r>
          </a:p>
          <a:p>
            <a:pPr marL="285750" indent="-285750">
              <a:buFont typeface="Wingdings" pitchFamily="2" charset="2"/>
              <a:buChar char="§"/>
            </a:pPr>
            <a:r>
              <a:rPr lang="en-US" dirty="0">
                <a:latin typeface="Bahnschrift SemiBold" pitchFamily="34" charset="0"/>
              </a:rPr>
              <a:t>It used  for showing the result of any circuit.</a:t>
            </a:r>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5603" t="3558" r="7693"/>
          <a:stretch/>
        </p:blipFill>
        <p:spPr>
          <a:xfrm>
            <a:off x="5500255" y="1600200"/>
            <a:ext cx="3131127" cy="2743200"/>
          </a:xfrm>
          <a:prstGeom prst="rect">
            <a:avLst/>
          </a:prstGeom>
          <a:ln w="19050">
            <a:solidFill>
              <a:schemeClr val="tx1">
                <a:lumMod val="95000"/>
                <a:lumOff val="5000"/>
              </a:schemeClr>
            </a:solidFill>
          </a:ln>
        </p:spPr>
      </p:pic>
    </p:spTree>
    <p:extLst>
      <p:ext uri="{BB962C8B-B14F-4D97-AF65-F5344CB8AC3E}">
        <p14:creationId xmlns:p14="http://schemas.microsoft.com/office/powerpoint/2010/main" val="1029653412"/>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200" y="274638"/>
            <a:ext cx="8153400" cy="56356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fontScale="90000"/>
          </a:bodyPr>
          <a:lstStyle/>
          <a:p>
            <a:r>
              <a:rPr lang="en-US" dirty="0"/>
              <a:t>POT</a:t>
            </a:r>
          </a:p>
        </p:txBody>
      </p:sp>
      <p:sp>
        <p:nvSpPr>
          <p:cNvPr id="3" name="Content Placeholder 2"/>
          <p:cNvSpPr>
            <a:spLocks noGrp="1"/>
          </p:cNvSpPr>
          <p:nvPr>
            <p:ph idx="1"/>
          </p:nvPr>
        </p:nvSpPr>
        <p:spPr>
          <a:xfrm>
            <a:off x="457201" y="1600201"/>
            <a:ext cx="5105400" cy="3886199"/>
          </a:xfrm>
          <a:solidFill>
            <a:schemeClr val="bg1">
              <a:lumMod val="65000"/>
            </a:schemeClr>
          </a:solidFill>
        </p:spPr>
        <p:txBody>
          <a:bodyPr>
            <a:normAutofit/>
          </a:bodyPr>
          <a:lstStyle/>
          <a:p>
            <a:pPr>
              <a:buFont typeface="Wingdings" pitchFamily="2" charset="2"/>
              <a:buChar char="§"/>
            </a:pPr>
            <a:r>
              <a:rPr lang="en-US" sz="1800" dirty="0">
                <a:latin typeface="Bahnschrift SemiBold" pitchFamily="34" charset="0"/>
              </a:rPr>
              <a:t>It is a voltage divider used for measuring electric potential.</a:t>
            </a:r>
          </a:p>
          <a:p>
            <a:pPr>
              <a:buFont typeface="Wingdings" pitchFamily="2" charset="2"/>
              <a:buChar char="§"/>
            </a:pPr>
            <a:r>
              <a:rPr lang="en-US" sz="1800" dirty="0">
                <a:latin typeface="Bahnschrift SemiBold" pitchFamily="34" charset="0"/>
              </a:rPr>
              <a:t>Potentiometer has three terminal. Here one terminal is for varying and other terminal are fixed.</a:t>
            </a:r>
          </a:p>
          <a:p>
            <a:pPr>
              <a:buFont typeface="Wingdings" pitchFamily="2" charset="2"/>
              <a:buChar char="§"/>
            </a:pPr>
            <a:r>
              <a:rPr lang="en-US" sz="1800" dirty="0">
                <a:latin typeface="Bahnschrift SemiBold" pitchFamily="34" charset="0"/>
              </a:rPr>
              <a:t>In our circuit current flows from solar panel </a:t>
            </a:r>
          </a:p>
          <a:p>
            <a:pPr marL="0" indent="0">
              <a:buNone/>
            </a:pPr>
            <a:r>
              <a:rPr lang="en-US" sz="1800" dirty="0">
                <a:latin typeface="Bahnschrift SemiBold" pitchFamily="34" charset="0"/>
              </a:rPr>
              <a:t>       and through potentiometer the current sensor         sensing the current.</a:t>
            </a:r>
          </a:p>
          <a:p>
            <a:pPr>
              <a:buFont typeface="Wingdings" pitchFamily="2" charset="2"/>
              <a:buChar char="§"/>
            </a:pPr>
            <a:r>
              <a:rPr lang="en-US" sz="1800" dirty="0">
                <a:latin typeface="Bahnschrift SemiBold" pitchFamily="34" charset="0"/>
              </a:rPr>
              <a:t>Here we use 10 ohm potentiometer.</a:t>
            </a:r>
          </a:p>
          <a:p>
            <a:pPr>
              <a:buFont typeface="Wingdings" pitchFamily="2" charset="2"/>
              <a:buChar char="§"/>
            </a:pPr>
            <a:r>
              <a:rPr lang="en-US" sz="1800" dirty="0">
                <a:latin typeface="Bahnschrift SemiBold" pitchFamily="34" charset="0"/>
              </a:rPr>
              <a:t>The potentiometer is  connected with ground.</a:t>
            </a:r>
          </a:p>
          <a:p>
            <a:pPr>
              <a:buFont typeface="Wingdings" pitchFamily="2" charset="2"/>
              <a:buChar char="§"/>
            </a:pPr>
            <a:endParaRPr lang="en-US" sz="1800" dirty="0">
              <a:latin typeface="Bahnschrift SemiBold" pitchFamily="34" charset="0"/>
            </a:endParaRPr>
          </a:p>
          <a:p>
            <a:pPr>
              <a:buFont typeface="Wingdings" pitchFamily="2" charset="2"/>
              <a:buChar char="§"/>
            </a:pPr>
            <a:endParaRPr lang="en-US" sz="1800" dirty="0"/>
          </a:p>
        </p:txBody>
      </p:sp>
      <p:sp>
        <p:nvSpPr>
          <p:cNvPr id="4" name="Rectangle 3"/>
          <p:cNvSpPr/>
          <p:nvPr/>
        </p:nvSpPr>
        <p:spPr>
          <a:xfrm>
            <a:off x="5872640" y="1676400"/>
            <a:ext cx="2467796" cy="22236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6154" b="52308"/>
          <a:stretch/>
        </p:blipFill>
        <p:spPr>
          <a:xfrm>
            <a:off x="5872640" y="1676400"/>
            <a:ext cx="2488578" cy="2223655"/>
          </a:xfrm>
          <a:prstGeom prst="rect">
            <a:avLst/>
          </a:prstGeom>
          <a:ln w="19050">
            <a:solidFill>
              <a:schemeClr val="tx1">
                <a:lumMod val="95000"/>
                <a:lumOff val="5000"/>
              </a:schemeClr>
            </a:solidFill>
          </a:ln>
        </p:spPr>
      </p:pic>
    </p:spTree>
    <p:extLst>
      <p:ext uri="{BB962C8B-B14F-4D97-AF65-F5344CB8AC3E}">
        <p14:creationId xmlns:p14="http://schemas.microsoft.com/office/powerpoint/2010/main" val="2809186028"/>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1999" y="0"/>
            <a:ext cx="9157856" cy="6858000"/>
          </a:xfrm>
          <a:prstGeom prst="rect">
            <a:avLst/>
          </a:prstGeom>
          <a:blipFill dpi="0" rotWithShape="1">
            <a:blip r:embed="rId2">
              <a:alphaModFix amt="29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31998" y="1371600"/>
            <a:ext cx="5061198" cy="1676400"/>
          </a:xfrm>
          <a:prstGeom prst="rect">
            <a:avLst/>
          </a:prstGeom>
          <a:blipFill dpi="0" rotWithShape="1">
            <a:blip r:embed="rId3">
              <a:extLst>
                <a:ext uri="{BEBA8EAE-BF5A-486C-A8C5-ECC9F3942E4B}">
                  <a14:imgProps xmlns:a14="http://schemas.microsoft.com/office/drawing/2010/main">
                    <a14:imgLayer r:embed="rId4">
                      <a14:imgEffect>
                        <a14:artisticPastelsSmooth scaling="53"/>
                      </a14:imgEffect>
                    </a14:imgLayer>
                  </a14:imgProps>
                </a:ext>
              </a:extLst>
            </a:blip>
            <a:srcRect/>
            <a:stretch>
              <a:fillRect/>
            </a:stretch>
          </a:blipFill>
          <a:ln w="38100" cmpd="thickThin">
            <a:solidFill>
              <a:schemeClr val="tx1">
                <a:lumMod val="95000"/>
                <a:lumOff val="5000"/>
              </a:schemeClr>
            </a:solidFill>
          </a:ln>
          <a:effectLst>
            <a:reflection stA="0" endPos="650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029200" y="0"/>
            <a:ext cx="4114800" cy="6890657"/>
          </a:xfrm>
          <a:prstGeom prst="rect">
            <a:avLst/>
          </a:prstGeom>
          <a:blipFill dpi="0" rotWithShape="1">
            <a:blip r:embed="rId2">
              <a:alphaModFix amt="82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1600200" y="1548079"/>
            <a:ext cx="9829800" cy="1446550"/>
          </a:xfrm>
          <a:prstGeom prst="rect">
            <a:avLst/>
          </a:prstGeom>
          <a:noFill/>
        </p:spPr>
        <p:txBody>
          <a:bodyPr wrap="square" rtlCol="0">
            <a:spAutoFit/>
          </a:bodyPr>
          <a:lstStyle/>
          <a:p>
            <a:r>
              <a:rPr lang="en-US" sz="8800" dirty="0">
                <a:latin typeface="+mj-lt"/>
              </a:rPr>
              <a:t>THANK YOU</a:t>
            </a:r>
          </a:p>
        </p:txBody>
      </p:sp>
      <p:sp>
        <p:nvSpPr>
          <p:cNvPr id="10" name="TextBox 9"/>
          <p:cNvSpPr txBox="1"/>
          <p:nvPr/>
        </p:nvSpPr>
        <p:spPr>
          <a:xfrm>
            <a:off x="3048000" y="3445328"/>
            <a:ext cx="1981200" cy="369332"/>
          </a:xfrm>
          <a:prstGeom prst="rect">
            <a:avLst/>
          </a:prstGeom>
          <a:noFill/>
        </p:spPr>
        <p:txBody>
          <a:bodyPr wrap="square" rtlCol="0">
            <a:spAutoFit/>
          </a:bodyPr>
          <a:lstStyle/>
          <a:p>
            <a:r>
              <a:rPr lang="en-US" dirty="0"/>
              <a:t>CREATED BY</a:t>
            </a:r>
          </a:p>
        </p:txBody>
      </p:sp>
      <p:sp>
        <p:nvSpPr>
          <p:cNvPr id="11" name="TextBox 10"/>
          <p:cNvSpPr txBox="1"/>
          <p:nvPr/>
        </p:nvSpPr>
        <p:spPr>
          <a:xfrm>
            <a:off x="5029200" y="3445328"/>
            <a:ext cx="4096657" cy="954107"/>
          </a:xfrm>
          <a:prstGeom prst="rect">
            <a:avLst/>
          </a:prstGeom>
          <a:noFill/>
        </p:spPr>
        <p:txBody>
          <a:bodyPr wrap="square" rtlCol="0">
            <a:spAutoFit/>
          </a:bodyPr>
          <a:lstStyle/>
          <a:p>
            <a:r>
              <a:rPr lang="en-US" sz="2800" dirty="0">
                <a:latin typeface="Bahnschrift" pitchFamily="34" charset="0"/>
              </a:rPr>
              <a:t>SHUBHANWITA DAS </a:t>
            </a:r>
          </a:p>
          <a:p>
            <a:r>
              <a:rPr lang="en-US" sz="2800" dirty="0">
                <a:latin typeface="Bahnschrift" pitchFamily="34" charset="0"/>
              </a:rPr>
              <a:t>NISHA BOSE</a:t>
            </a:r>
          </a:p>
        </p:txBody>
      </p:sp>
      <p:cxnSp>
        <p:nvCxnSpPr>
          <p:cNvPr id="13" name="Straight Connector 12"/>
          <p:cNvCxnSpPr/>
          <p:nvPr/>
        </p:nvCxnSpPr>
        <p:spPr>
          <a:xfrm>
            <a:off x="5029200" y="1371600"/>
            <a:ext cx="4114800" cy="0"/>
          </a:xfrm>
          <a:prstGeom prst="line">
            <a:avLst/>
          </a:prstGeom>
          <a:ln w="38100">
            <a:solidFill>
              <a:schemeClr val="tx1">
                <a:lumMod val="95000"/>
                <a:lumOff val="5000"/>
              </a:schemeClr>
            </a:solidFill>
          </a:ln>
        </p:spPr>
        <p:style>
          <a:lnRef idx="1">
            <a:schemeClr val="dk1"/>
          </a:lnRef>
          <a:fillRef idx="0">
            <a:schemeClr val="dk1"/>
          </a:fillRef>
          <a:effectRef idx="0">
            <a:schemeClr val="dk1"/>
          </a:effectRef>
          <a:fontRef idx="minor">
            <a:schemeClr val="tx1"/>
          </a:fontRef>
        </p:style>
      </p:cxnSp>
      <p:cxnSp>
        <p:nvCxnSpPr>
          <p:cNvPr id="15" name="Straight Connector 14"/>
          <p:cNvCxnSpPr/>
          <p:nvPr/>
        </p:nvCxnSpPr>
        <p:spPr>
          <a:xfrm flipV="1">
            <a:off x="5029200" y="3048001"/>
            <a:ext cx="4114800" cy="1"/>
          </a:xfrm>
          <a:prstGeom prst="line">
            <a:avLst/>
          </a:prstGeom>
          <a:ln w="38100"/>
        </p:spPr>
        <p:style>
          <a:lnRef idx="1">
            <a:schemeClr val="dk1"/>
          </a:lnRef>
          <a:fillRef idx="0">
            <a:schemeClr val="dk1"/>
          </a:fillRef>
          <a:effectRef idx="0">
            <a:schemeClr val="dk1"/>
          </a:effectRef>
          <a:fontRef idx="minor">
            <a:schemeClr val="tx1"/>
          </a:fontRef>
        </p:style>
      </p:cxnSp>
      <p:cxnSp>
        <p:nvCxnSpPr>
          <p:cNvPr id="19" name="Straight Connector 18"/>
          <p:cNvCxnSpPr/>
          <p:nvPr/>
        </p:nvCxnSpPr>
        <p:spPr>
          <a:xfrm>
            <a:off x="4343400" y="3629994"/>
            <a:ext cx="533400" cy="0"/>
          </a:xfrm>
          <a:prstGeom prst="line">
            <a:avLst/>
          </a:prstGeom>
          <a:ln w="38100"/>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045710860"/>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FE9346D8-CEA7-47F0-A138-C4DAEF815164}"/>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E5692EAC-19EB-44BB-B894-B9B7B2B8949F}"/>
              </a:ext>
            </a:extLst>
          </p:cNvPr>
          <p:cNvSpPr>
            <a:spLocks noGrp="1"/>
          </p:cNvSpPr>
          <p:nvPr>
            <p:ph type="title"/>
          </p:nvPr>
        </p:nvSpPr>
        <p:spPr>
          <a:xfrm>
            <a:off x="457200" y="274638"/>
            <a:ext cx="8153400" cy="79216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a:bodyPr>
          <a:lstStyle/>
          <a:p>
            <a:r>
              <a:rPr lang="en-IN" sz="4000" dirty="0">
                <a:solidFill>
                  <a:schemeClr val="bg1"/>
                </a:solidFill>
              </a:rPr>
              <a:t>INTRODUCTION</a:t>
            </a:r>
          </a:p>
        </p:txBody>
      </p:sp>
      <p:sp>
        <p:nvSpPr>
          <p:cNvPr id="3" name="Content Placeholder 2">
            <a:extLst>
              <a:ext uri="{FF2B5EF4-FFF2-40B4-BE49-F238E27FC236}">
                <a16:creationId xmlns:a16="http://schemas.microsoft.com/office/drawing/2014/main" xmlns="" id="{76E8485C-3ABF-4D61-A0F2-F10B197E7ACC}"/>
              </a:ext>
            </a:extLst>
          </p:cNvPr>
          <p:cNvSpPr>
            <a:spLocks noGrp="1"/>
          </p:cNvSpPr>
          <p:nvPr>
            <p:ph idx="1"/>
          </p:nvPr>
        </p:nvSpPr>
        <p:spPr>
          <a:solidFill>
            <a:schemeClr val="bg1">
              <a:lumMod val="65000"/>
            </a:schemeClr>
          </a:solidFill>
        </p:spPr>
        <p:txBody>
          <a:bodyPr>
            <a:normAutofit fontScale="92500"/>
          </a:bodyPr>
          <a:lstStyle/>
          <a:p>
            <a:pPr>
              <a:buFont typeface="Wingdings" panose="05000000000000000000" pitchFamily="2" charset="2"/>
              <a:buChar char="§"/>
            </a:pPr>
            <a:r>
              <a:rPr lang="en-IN" sz="2400" b="1" dirty="0">
                <a:solidFill>
                  <a:schemeClr val="tx1">
                    <a:lumMod val="95000"/>
                    <a:lumOff val="5000"/>
                  </a:schemeClr>
                </a:solidFill>
                <a:latin typeface="Bahnschrift SemiBold" panose="020B0502040204020203" pitchFamily="34" charset="0"/>
              </a:rPr>
              <a:t>Home automation or demotics’ is </a:t>
            </a:r>
            <a:r>
              <a:rPr lang="en-IN" sz="2400" dirty="0">
                <a:solidFill>
                  <a:schemeClr val="tx1">
                    <a:lumMod val="95000"/>
                    <a:lumOff val="5000"/>
                  </a:schemeClr>
                </a:solidFill>
                <a:latin typeface="Bahnschrift SemiBold" panose="020B0502040204020203" pitchFamily="34" charset="0"/>
              </a:rPr>
              <a:t>building automation </a:t>
            </a:r>
            <a:r>
              <a:rPr lang="en-IN" sz="2400" b="1" dirty="0">
                <a:solidFill>
                  <a:schemeClr val="tx1">
                    <a:lumMod val="95000"/>
                    <a:lumOff val="5000"/>
                  </a:schemeClr>
                </a:solidFill>
                <a:latin typeface="Bahnschrift SemiBold" panose="020B0502040204020203" pitchFamily="34" charset="0"/>
              </a:rPr>
              <a:t> for a home, called a smart home or smart house. A home automation system will control lighting, climate, entertainment systems, and appliances. It may also include home security such as access control and alarm systems. When connected with the Internet, home devices are an important constituent of the Internet of Things.</a:t>
            </a:r>
            <a:endParaRPr lang="en-US" sz="2400" dirty="0">
              <a:solidFill>
                <a:schemeClr val="tx1">
                  <a:lumMod val="95000"/>
                  <a:lumOff val="5000"/>
                </a:schemeClr>
              </a:solidFill>
              <a:latin typeface="Bahnschrift SemiBold" panose="020B0502040204020203" pitchFamily="34" charset="0"/>
            </a:endParaRPr>
          </a:p>
          <a:p>
            <a:pPr>
              <a:buFont typeface="Wingdings" panose="05000000000000000000" pitchFamily="2" charset="2"/>
              <a:buChar char="§"/>
            </a:pPr>
            <a:r>
              <a:rPr lang="en-IN" sz="2400" b="1" dirty="0">
                <a:solidFill>
                  <a:schemeClr val="tx1">
                    <a:lumMod val="95000"/>
                    <a:lumOff val="5000"/>
                  </a:schemeClr>
                </a:solidFill>
                <a:latin typeface="Bahnschrift SemiBold" panose="020B0502040204020203" pitchFamily="34" charset="0"/>
              </a:rPr>
              <a:t>A home automation system typically connects controlled devices to a central hub or "gateway". The user interface  for control of the system uses either wall-mounted terminals, tablet or desktop computers, a mobile phone application, or a Web interface, that may also be accessible off-site through the Internet.</a:t>
            </a:r>
            <a:endParaRPr lang="en-US" sz="2400" dirty="0">
              <a:solidFill>
                <a:schemeClr val="tx1">
                  <a:lumMod val="95000"/>
                  <a:lumOff val="5000"/>
                </a:schemeClr>
              </a:solidFill>
              <a:latin typeface="Bahnschrift SemiBold" panose="020B0502040204020203" pitchFamily="34" charset="0"/>
            </a:endParaRPr>
          </a:p>
          <a:p>
            <a:endParaRPr lang="en-IN" dirty="0"/>
          </a:p>
        </p:txBody>
      </p:sp>
    </p:spTree>
    <p:extLst>
      <p:ext uri="{BB962C8B-B14F-4D97-AF65-F5344CB8AC3E}">
        <p14:creationId xmlns:p14="http://schemas.microsoft.com/office/powerpoint/2010/main" val="344020680"/>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6CD889F3-7B79-4B91-B03A-BEE8DF3A1FE0}"/>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F81E9767-3400-442C-9A25-9B31AEFB9F66}"/>
              </a:ext>
            </a:extLst>
          </p:cNvPr>
          <p:cNvSpPr>
            <a:spLocks noGrp="1"/>
          </p:cNvSpPr>
          <p:nvPr>
            <p:ph type="title"/>
          </p:nvPr>
        </p:nvSpPr>
        <p:spPr>
          <a:xfrm>
            <a:off x="457200" y="274638"/>
            <a:ext cx="8077200" cy="868362"/>
          </a:xfrm>
        </p:spPr>
        <p:style>
          <a:lnRef idx="0">
            <a:schemeClr val="dk1"/>
          </a:lnRef>
          <a:fillRef idx="3">
            <a:schemeClr val="dk1"/>
          </a:fillRef>
          <a:effectRef idx="3">
            <a:schemeClr val="dk1"/>
          </a:effectRef>
          <a:fontRef idx="minor">
            <a:schemeClr val="lt1"/>
          </a:fontRef>
        </p:style>
        <p:txBody>
          <a:bodyPr>
            <a:normAutofit/>
          </a:bodyPr>
          <a:lstStyle/>
          <a:p>
            <a:r>
              <a:rPr lang="en-IN" sz="4000" dirty="0">
                <a:solidFill>
                  <a:schemeClr val="bg1"/>
                </a:solidFill>
              </a:rPr>
              <a:t>IOT BASED CONTROLS</a:t>
            </a:r>
          </a:p>
        </p:txBody>
      </p:sp>
      <p:sp>
        <p:nvSpPr>
          <p:cNvPr id="3" name="Content Placeholder 2">
            <a:extLst>
              <a:ext uri="{FF2B5EF4-FFF2-40B4-BE49-F238E27FC236}">
                <a16:creationId xmlns:a16="http://schemas.microsoft.com/office/drawing/2014/main" xmlns="" id="{55B766F6-7BAA-4572-A5FE-FD820C00825F}"/>
              </a:ext>
            </a:extLst>
          </p:cNvPr>
          <p:cNvSpPr>
            <a:spLocks noGrp="1"/>
          </p:cNvSpPr>
          <p:nvPr>
            <p:ph idx="1"/>
          </p:nvPr>
        </p:nvSpPr>
        <p:spPr>
          <a:solidFill>
            <a:schemeClr val="bg1">
              <a:lumMod val="65000"/>
            </a:schemeClr>
          </a:solidFill>
        </p:spPr>
        <p:txBody>
          <a:bodyPr>
            <a:normAutofit/>
          </a:bodyPr>
          <a:lstStyle/>
          <a:p>
            <a:pPr>
              <a:buFont typeface="Wingdings" panose="05000000000000000000" pitchFamily="2" charset="2"/>
              <a:buChar char="§"/>
            </a:pPr>
            <a:r>
              <a:rPr lang="en-IN" sz="2400" b="1" dirty="0">
                <a:latin typeface="Bahnschrift SemiBold" panose="020B0502040204020203" pitchFamily="34" charset="0"/>
              </a:rPr>
              <a:t>Home automation has three major parts: </a:t>
            </a:r>
            <a:endParaRPr lang="en-US" sz="2400" dirty="0">
              <a:latin typeface="Bahnschrift SemiBold" panose="020B0502040204020203" pitchFamily="34" charset="0"/>
            </a:endParaRPr>
          </a:p>
          <a:p>
            <a:pPr lvl="0">
              <a:buFont typeface="Wingdings" panose="05000000000000000000" pitchFamily="2" charset="2"/>
              <a:buChar char="§"/>
            </a:pPr>
            <a:r>
              <a:rPr lang="en-IN" sz="2400" b="1" dirty="0">
                <a:latin typeface="Bahnschrift SemiBold" panose="020B0502040204020203" pitchFamily="34" charset="0"/>
              </a:rPr>
              <a:t>  Hardware </a:t>
            </a:r>
            <a:endParaRPr lang="en-US" sz="2400" dirty="0">
              <a:latin typeface="Bahnschrift SemiBold" panose="020B0502040204020203" pitchFamily="34" charset="0"/>
            </a:endParaRPr>
          </a:p>
          <a:p>
            <a:pPr lvl="0">
              <a:buFont typeface="Wingdings" panose="05000000000000000000" pitchFamily="2" charset="2"/>
              <a:buChar char="§"/>
            </a:pPr>
            <a:r>
              <a:rPr lang="en-IN" sz="2400" b="1" dirty="0">
                <a:latin typeface="Bahnschrift SemiBold" panose="020B0502040204020203" pitchFamily="34" charset="0"/>
              </a:rPr>
              <a:t>   Software/Apps </a:t>
            </a:r>
            <a:endParaRPr lang="en-US" sz="2400" dirty="0">
              <a:latin typeface="Bahnschrift SemiBold" panose="020B0502040204020203" pitchFamily="34" charset="0"/>
            </a:endParaRPr>
          </a:p>
          <a:p>
            <a:pPr lvl="0">
              <a:buFont typeface="Wingdings" panose="05000000000000000000" pitchFamily="2" charset="2"/>
              <a:buChar char="§"/>
            </a:pPr>
            <a:r>
              <a:rPr lang="en-IN" sz="2400" b="1" dirty="0">
                <a:latin typeface="Bahnschrift SemiBold" panose="020B0502040204020203" pitchFamily="34" charset="0"/>
              </a:rPr>
              <a:t>   Communication protocols </a:t>
            </a:r>
            <a:endParaRPr lang="en-US" sz="2400" dirty="0">
              <a:latin typeface="Bahnschrift SemiBold" panose="020B0502040204020203" pitchFamily="34" charset="0"/>
            </a:endParaRPr>
          </a:p>
          <a:p>
            <a:pPr>
              <a:buFont typeface="Wingdings" panose="05000000000000000000" pitchFamily="2" charset="2"/>
              <a:buChar char="§"/>
            </a:pPr>
            <a:r>
              <a:rPr lang="en-IN" sz="2400" b="1" dirty="0">
                <a:latin typeface="Bahnschrift SemiBold" panose="020B0502040204020203" pitchFamily="34" charset="0"/>
              </a:rPr>
              <a:t>Some of the areas where consumers can expect to see home automation led IoT-enabled connectivity are: </a:t>
            </a:r>
          </a:p>
          <a:p>
            <a:pPr>
              <a:buFont typeface="Wingdings" panose="05000000000000000000" pitchFamily="2" charset="2"/>
              <a:buChar char="§"/>
            </a:pPr>
            <a:endParaRPr lang="en-US" sz="2400" dirty="0">
              <a:latin typeface="Bahnschrift SemiBold" panose="020B0502040204020203" pitchFamily="34" charset="0"/>
            </a:endParaRPr>
          </a:p>
          <a:p>
            <a:pPr>
              <a:buFont typeface="Wingdings" panose="05000000000000000000" pitchFamily="2" charset="2"/>
              <a:buChar char="§"/>
            </a:pPr>
            <a:r>
              <a:rPr lang="en-IN" sz="2400" b="1" dirty="0">
                <a:latin typeface="Bahnschrift SemiBold" panose="020B0502040204020203" pitchFamily="34" charset="0"/>
              </a:rPr>
              <a:t> Lighting control </a:t>
            </a:r>
            <a:endParaRPr lang="en-US" sz="2400" dirty="0">
              <a:latin typeface="Bahnschrift SemiBold" panose="020B0502040204020203" pitchFamily="34" charset="0"/>
            </a:endParaRPr>
          </a:p>
          <a:p>
            <a:pPr>
              <a:buFont typeface="Wingdings" panose="05000000000000000000" pitchFamily="2" charset="2"/>
              <a:buChar char="§"/>
            </a:pPr>
            <a:r>
              <a:rPr lang="en-IN" sz="2400" b="1" dirty="0">
                <a:latin typeface="Bahnschrift SemiBold" panose="020B0502040204020203" pitchFamily="34" charset="0"/>
              </a:rPr>
              <a:t> Smart Home Appliances </a:t>
            </a:r>
            <a:endParaRPr lang="en-US" sz="2400" dirty="0">
              <a:latin typeface="Bahnschrift SemiBold" panose="020B0502040204020203" pitchFamily="34" charset="0"/>
            </a:endParaRPr>
          </a:p>
          <a:p>
            <a:pPr>
              <a:buFont typeface="Wingdings" panose="05000000000000000000" pitchFamily="2" charset="2"/>
              <a:buChar char="§"/>
            </a:pPr>
            <a:r>
              <a:rPr lang="en-IN" sz="2400" b="1" dirty="0">
                <a:latin typeface="Bahnschrift SemiBold" panose="020B0502040204020203" pitchFamily="34" charset="0"/>
              </a:rPr>
              <a:t> Improved Home safety and security </a:t>
            </a:r>
            <a:endParaRPr lang="en-US" sz="2400" dirty="0">
              <a:latin typeface="Bahnschrift SemiBold" panose="020B0502040204020203" pitchFamily="34" charset="0"/>
            </a:endParaRPr>
          </a:p>
          <a:p>
            <a:pPr marL="0" indent="0">
              <a:buNone/>
            </a:pPr>
            <a:endParaRPr lang="en-US" sz="2400" dirty="0">
              <a:latin typeface="Bahnschrift SemiBold" panose="020B0502040204020203" pitchFamily="34" charset="0"/>
            </a:endParaRPr>
          </a:p>
          <a:p>
            <a:endParaRPr lang="en-IN" dirty="0"/>
          </a:p>
        </p:txBody>
      </p:sp>
    </p:spTree>
    <p:extLst>
      <p:ext uri="{BB962C8B-B14F-4D97-AF65-F5344CB8AC3E}">
        <p14:creationId xmlns:p14="http://schemas.microsoft.com/office/powerpoint/2010/main" val="3645618425"/>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9D314D67-29A2-490A-A02B-9780D629275C}"/>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54B223DC-04C2-43F0-A5A3-A4A9FE57DD59}"/>
              </a:ext>
            </a:extLst>
          </p:cNvPr>
          <p:cNvSpPr>
            <a:spLocks noGrp="1"/>
          </p:cNvSpPr>
          <p:nvPr>
            <p:ph type="title"/>
          </p:nvPr>
        </p:nvSpPr>
        <p:spPr>
          <a:xfrm>
            <a:off x="457200" y="274638"/>
            <a:ext cx="8229600" cy="86836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a:bodyPr>
          <a:lstStyle/>
          <a:p>
            <a:r>
              <a:rPr lang="en-IN" sz="3600" dirty="0"/>
              <a:t>SELECTION OF THE PROTOCOL</a:t>
            </a:r>
          </a:p>
        </p:txBody>
      </p:sp>
      <p:sp>
        <p:nvSpPr>
          <p:cNvPr id="3" name="Content Placeholder 2">
            <a:extLst>
              <a:ext uri="{FF2B5EF4-FFF2-40B4-BE49-F238E27FC236}">
                <a16:creationId xmlns:a16="http://schemas.microsoft.com/office/drawing/2014/main" xmlns="" id="{8C1754AC-C96D-4940-92DE-32866F57BB03}"/>
              </a:ext>
            </a:extLst>
          </p:cNvPr>
          <p:cNvSpPr>
            <a:spLocks noGrp="1"/>
          </p:cNvSpPr>
          <p:nvPr>
            <p:ph idx="1"/>
          </p:nvPr>
        </p:nvSpPr>
        <p:spPr>
          <a:solidFill>
            <a:schemeClr val="bg1">
              <a:lumMod val="65000"/>
            </a:schemeClr>
          </a:solidFill>
        </p:spPr>
        <p:txBody>
          <a:bodyPr>
            <a:normAutofit fontScale="92500" lnSpcReduction="20000"/>
          </a:bodyPr>
          <a:lstStyle/>
          <a:p>
            <a:pPr>
              <a:buFont typeface="Wingdings" panose="05000000000000000000" pitchFamily="2" charset="2"/>
              <a:buChar char="§"/>
            </a:pPr>
            <a:r>
              <a:rPr lang="en-IN" sz="2800" b="1" dirty="0">
                <a:latin typeface="Bahnschrift SemiBold" panose="020B0502040204020203" pitchFamily="34" charset="0"/>
              </a:rPr>
              <a:t>The protocol selection can now be narrowed down by the following factors: </a:t>
            </a:r>
            <a:endParaRPr lang="en-US" sz="2800" dirty="0">
              <a:latin typeface="Bahnschrift SemiBold" panose="020B0502040204020203" pitchFamily="34" charset="0"/>
            </a:endParaRPr>
          </a:p>
          <a:p>
            <a:pPr>
              <a:buFont typeface="Wingdings" panose="05000000000000000000" pitchFamily="2" charset="2"/>
              <a:buChar char="§"/>
            </a:pPr>
            <a:r>
              <a:rPr lang="en-IN" sz="2800" b="1" dirty="0">
                <a:latin typeface="Bahnschrift SemiBold" panose="020B0502040204020203" pitchFamily="34" charset="0"/>
              </a:rPr>
              <a:t> Ability to perform identity verification </a:t>
            </a:r>
          </a:p>
          <a:p>
            <a:pPr>
              <a:buFont typeface="Wingdings" panose="05000000000000000000" pitchFamily="2" charset="2"/>
              <a:buChar char="§"/>
            </a:pPr>
            <a:endParaRPr lang="en-US" sz="2800" dirty="0">
              <a:latin typeface="Bahnschrift SemiBold" panose="020B0502040204020203" pitchFamily="34" charset="0"/>
            </a:endParaRPr>
          </a:p>
          <a:p>
            <a:pPr>
              <a:buFont typeface="Wingdings" panose="05000000000000000000" pitchFamily="2" charset="2"/>
              <a:buChar char="§"/>
            </a:pPr>
            <a:r>
              <a:rPr lang="en-IN" sz="2800" b="1" dirty="0">
                <a:latin typeface="Bahnschrift SemiBold" panose="020B0502040204020203" pitchFamily="34" charset="0"/>
              </a:rPr>
              <a:t>Quality of sensor networks </a:t>
            </a:r>
          </a:p>
          <a:p>
            <a:pPr>
              <a:buFont typeface="Wingdings" panose="05000000000000000000" pitchFamily="2" charset="2"/>
              <a:buChar char="§"/>
            </a:pPr>
            <a:endParaRPr lang="en-US" sz="2800" dirty="0">
              <a:latin typeface="Bahnschrift SemiBold" panose="020B0502040204020203" pitchFamily="34" charset="0"/>
            </a:endParaRPr>
          </a:p>
          <a:p>
            <a:pPr>
              <a:buFont typeface="Wingdings" panose="05000000000000000000" pitchFamily="2" charset="2"/>
              <a:buChar char="§"/>
            </a:pPr>
            <a:r>
              <a:rPr lang="en-IN" sz="2800" b="1" dirty="0">
                <a:latin typeface="Bahnschrift SemiBold" panose="020B0502040204020203" pitchFamily="34" charset="0"/>
              </a:rPr>
              <a:t>Data transfer rate </a:t>
            </a:r>
          </a:p>
          <a:p>
            <a:pPr>
              <a:buFont typeface="Wingdings" panose="05000000000000000000" pitchFamily="2" charset="2"/>
              <a:buChar char="§"/>
            </a:pPr>
            <a:endParaRPr lang="en-US" sz="2800" dirty="0">
              <a:latin typeface="Bahnschrift SemiBold" panose="020B0502040204020203" pitchFamily="34" charset="0"/>
            </a:endParaRPr>
          </a:p>
          <a:p>
            <a:pPr>
              <a:buFont typeface="Wingdings" panose="05000000000000000000" pitchFamily="2" charset="2"/>
              <a:buChar char="§"/>
            </a:pPr>
            <a:r>
              <a:rPr lang="en-IN" sz="2800" b="1" dirty="0">
                <a:latin typeface="Bahnschrift SemiBold" panose="020B0502040204020203" pitchFamily="34" charset="0"/>
              </a:rPr>
              <a:t>Security level </a:t>
            </a:r>
          </a:p>
          <a:p>
            <a:pPr>
              <a:buFont typeface="Wingdings" panose="05000000000000000000" pitchFamily="2" charset="2"/>
              <a:buChar char="§"/>
            </a:pPr>
            <a:endParaRPr lang="en-US" sz="2800" dirty="0">
              <a:latin typeface="Bahnschrift SemiBold" panose="020B0502040204020203" pitchFamily="34" charset="0"/>
            </a:endParaRPr>
          </a:p>
          <a:p>
            <a:pPr>
              <a:buFont typeface="Wingdings" panose="05000000000000000000" pitchFamily="2" charset="2"/>
              <a:buChar char="§"/>
            </a:pPr>
            <a:r>
              <a:rPr lang="en-IN" sz="2800" b="1" dirty="0">
                <a:latin typeface="Bahnschrift SemiBold" panose="020B0502040204020203" pitchFamily="34" charset="0"/>
              </a:rPr>
              <a:t>Network topology required </a:t>
            </a:r>
            <a:endParaRPr lang="en-US" sz="2800" dirty="0">
              <a:latin typeface="Bahnschrift SemiBold" panose="020B0502040204020203" pitchFamily="34" charset="0"/>
            </a:endParaRPr>
          </a:p>
          <a:p>
            <a:endParaRPr lang="en-IN" dirty="0"/>
          </a:p>
        </p:txBody>
      </p:sp>
    </p:spTree>
    <p:extLst>
      <p:ext uri="{BB962C8B-B14F-4D97-AF65-F5344CB8AC3E}">
        <p14:creationId xmlns:p14="http://schemas.microsoft.com/office/powerpoint/2010/main" val="2227581109"/>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B9B69D4C-D9E0-40F7-831B-AE32583C872B}"/>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BE34E0D9-B7E1-4DFB-9453-1BA86296F41D}"/>
              </a:ext>
            </a:extLst>
          </p:cNvPr>
          <p:cNvSpPr>
            <a:spLocks noGrp="1"/>
          </p:cNvSpPr>
          <p:nvPr>
            <p:ph type="title"/>
          </p:nvPr>
        </p:nvSpPr>
        <p:spPr>
          <a:xfrm>
            <a:off x="457200" y="274638"/>
            <a:ext cx="8153400" cy="86836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a:bodyPr>
          <a:lstStyle/>
          <a:p>
            <a:r>
              <a:rPr lang="en-IN" sz="4000" dirty="0">
                <a:solidFill>
                  <a:schemeClr val="bg1"/>
                </a:solidFill>
              </a:rPr>
              <a:t>ARDUINO UNO BOARD</a:t>
            </a:r>
          </a:p>
        </p:txBody>
      </p:sp>
      <p:sp>
        <p:nvSpPr>
          <p:cNvPr id="3" name="Content Placeholder 2">
            <a:extLst>
              <a:ext uri="{FF2B5EF4-FFF2-40B4-BE49-F238E27FC236}">
                <a16:creationId xmlns:a16="http://schemas.microsoft.com/office/drawing/2014/main" xmlns="" id="{5013D9CF-91F9-423D-AB1E-0115B70B7549}"/>
              </a:ext>
            </a:extLst>
          </p:cNvPr>
          <p:cNvSpPr>
            <a:spLocks noGrp="1"/>
          </p:cNvSpPr>
          <p:nvPr>
            <p:ph idx="1"/>
          </p:nvPr>
        </p:nvSpPr>
        <p:spPr>
          <a:xfrm>
            <a:off x="457200" y="1524000"/>
            <a:ext cx="8229600" cy="4602163"/>
          </a:xfrm>
          <a:solidFill>
            <a:schemeClr val="bg1">
              <a:lumMod val="65000"/>
            </a:schemeClr>
          </a:solidFill>
        </p:spPr>
        <p:txBody>
          <a:bodyPr>
            <a:normAutofit fontScale="62500" lnSpcReduction="20000"/>
          </a:bodyPr>
          <a:lstStyle/>
          <a:p>
            <a:pPr>
              <a:buFont typeface="Wingdings" panose="05000000000000000000" pitchFamily="2" charset="2"/>
              <a:buChar char="§"/>
            </a:pPr>
            <a:r>
              <a:rPr lang="en-IN" sz="3400" b="1" i="1" dirty="0">
                <a:latin typeface="Bahnschrift SemiBold" panose="020B0502040204020203" pitchFamily="34" charset="0"/>
              </a:rPr>
              <a:t>Arduino Board</a:t>
            </a:r>
            <a:r>
              <a:rPr lang="en-US" sz="3400" b="1" i="1" dirty="0">
                <a:latin typeface="Bahnschrift SemiBold" panose="020B0502040204020203" pitchFamily="34" charset="0"/>
              </a:rPr>
              <a:t>, </a:t>
            </a:r>
            <a:r>
              <a:rPr lang="en-IN" sz="3400" b="1" dirty="0">
                <a:latin typeface="Bahnschrift SemiBold" panose="020B0502040204020203" pitchFamily="34" charset="0"/>
              </a:rPr>
              <a:t>The Arduino is a family of microcontroller boards to simplify electronic design, prototyping and experimenting for  professionals. People use it as brains for their robots.</a:t>
            </a:r>
          </a:p>
          <a:p>
            <a:pPr>
              <a:buFont typeface="Wingdings" panose="05000000000000000000" pitchFamily="2" charset="2"/>
              <a:buChar char="§"/>
            </a:pPr>
            <a:endParaRPr lang="en-US" sz="3400" dirty="0">
              <a:latin typeface="Bahnschrift SemiBold" panose="020B0502040204020203" pitchFamily="34" charset="0"/>
            </a:endParaRPr>
          </a:p>
          <a:p>
            <a:pPr>
              <a:buFont typeface="Wingdings" panose="05000000000000000000" pitchFamily="2" charset="2"/>
              <a:buChar char="§"/>
            </a:pPr>
            <a:r>
              <a:rPr lang="en-IN" sz="3400" b="1" dirty="0">
                <a:latin typeface="Bahnschrift SemiBold" panose="020B0502040204020203" pitchFamily="34" charset="0"/>
              </a:rPr>
              <a:t>Arduinos (we use the standard Arduino Uno) are built around an </a:t>
            </a:r>
            <a:r>
              <a:rPr lang="en-IN" sz="3400" b="1" dirty="0" err="1">
                <a:latin typeface="Bahnschrift SemiBold" panose="020B0502040204020203" pitchFamily="34" charset="0"/>
              </a:rPr>
              <a:t>ATmega</a:t>
            </a:r>
            <a:r>
              <a:rPr lang="en-IN" sz="3400" b="1" dirty="0">
                <a:latin typeface="Bahnschrift SemiBold" panose="020B0502040204020203" pitchFamily="34" charset="0"/>
              </a:rPr>
              <a:t> microcontroller. The Arduino connects to your computer via USB, where you program it in a simple language (C/C++, similar to Java) from inside the free Arduino IDE by uploading your compiled code to the board.</a:t>
            </a:r>
          </a:p>
          <a:p>
            <a:pPr>
              <a:buFont typeface="Wingdings" panose="05000000000000000000" pitchFamily="2" charset="2"/>
              <a:buChar char="§"/>
            </a:pPr>
            <a:r>
              <a:rPr lang="en-IN" sz="3400" b="1" dirty="0">
                <a:latin typeface="Bahnschrift SemiBold" panose="020B0502040204020203" pitchFamily="34" charset="0"/>
              </a:rPr>
              <a:t>    </a:t>
            </a:r>
          </a:p>
          <a:p>
            <a:pPr>
              <a:buFont typeface="Wingdings" panose="05000000000000000000" pitchFamily="2" charset="2"/>
              <a:buChar char="§"/>
            </a:pPr>
            <a:r>
              <a:rPr lang="en-IN" sz="3400" b="1" dirty="0">
                <a:latin typeface="Bahnschrift SemiBold" panose="020B0502040204020203" pitchFamily="34" charset="0"/>
              </a:rPr>
              <a:t> Arduino is an opensource electronics prototyping platform based on flexible, easy-to-use hardware and software</a:t>
            </a:r>
            <a:r>
              <a:rPr lang="en-IN" b="1" dirty="0"/>
              <a:t>. </a:t>
            </a:r>
            <a:endParaRPr lang="en-US" dirty="0"/>
          </a:p>
          <a:p>
            <a:endParaRPr lang="en-IN" dirty="0"/>
          </a:p>
        </p:txBody>
      </p:sp>
    </p:spTree>
    <p:extLst>
      <p:ext uri="{BB962C8B-B14F-4D97-AF65-F5344CB8AC3E}">
        <p14:creationId xmlns:p14="http://schemas.microsoft.com/office/powerpoint/2010/main" val="4177332406"/>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AE12290B-7816-4B5F-8622-1496C21A4B19}"/>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6971DBC8-CBB6-470A-8699-DFD7589D9F56}"/>
              </a:ext>
            </a:extLst>
          </p:cNvPr>
          <p:cNvSpPr>
            <a:spLocks noGrp="1"/>
          </p:cNvSpPr>
          <p:nvPr>
            <p:ph type="title"/>
          </p:nvPr>
        </p:nvSpPr>
        <p:spPr>
          <a:xfrm>
            <a:off x="457200" y="274638"/>
            <a:ext cx="8219209" cy="94456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lstStyle/>
          <a:p>
            <a:r>
              <a:rPr lang="en-IN" dirty="0">
                <a:solidFill>
                  <a:schemeClr val="bg1"/>
                </a:solidFill>
              </a:rPr>
              <a:t>WIFI MODULE</a:t>
            </a:r>
          </a:p>
        </p:txBody>
      </p:sp>
      <p:sp>
        <p:nvSpPr>
          <p:cNvPr id="3" name="Rectangle 2">
            <a:extLst>
              <a:ext uri="{FF2B5EF4-FFF2-40B4-BE49-F238E27FC236}">
                <a16:creationId xmlns:a16="http://schemas.microsoft.com/office/drawing/2014/main" xmlns="" id="{203E2538-892E-479E-8580-20C864C847CA}"/>
              </a:ext>
            </a:extLst>
          </p:cNvPr>
          <p:cNvSpPr/>
          <p:nvPr/>
        </p:nvSpPr>
        <p:spPr>
          <a:xfrm>
            <a:off x="457200" y="1752600"/>
            <a:ext cx="8153400" cy="4572000"/>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Content Placeholder 5">
            <a:extLst>
              <a:ext uri="{FF2B5EF4-FFF2-40B4-BE49-F238E27FC236}">
                <a16:creationId xmlns:a16="http://schemas.microsoft.com/office/drawing/2014/main" xmlns="" id="{538B0CCC-5251-4A50-84FD-E684583D6929}"/>
              </a:ext>
            </a:extLst>
          </p:cNvPr>
          <p:cNvPicPr>
            <a:picLocks noGrp="1" noChangeAspect="1"/>
          </p:cNvPicPr>
          <p:nvPr>
            <p:ph idx="1"/>
          </p:nvPr>
        </p:nvPicPr>
        <p:blipFill>
          <a:blip r:embed="rId3"/>
          <a:stretch>
            <a:fillRect/>
          </a:stretch>
        </p:blipFill>
        <p:spPr>
          <a:xfrm>
            <a:off x="415767" y="1600200"/>
            <a:ext cx="8229600" cy="4876800"/>
          </a:xfrm>
          <a:prstGeom prst="rect">
            <a:avLst/>
          </a:prstGeom>
        </p:spPr>
      </p:pic>
    </p:spTree>
    <p:extLst>
      <p:ext uri="{BB962C8B-B14F-4D97-AF65-F5344CB8AC3E}">
        <p14:creationId xmlns:p14="http://schemas.microsoft.com/office/powerpoint/2010/main" val="2870601142"/>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EF66D8AF-BCC9-4BC5-8A01-C1C2985E62A3}"/>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053E94F4-FB11-4754-993C-6BA57F69784B}"/>
              </a:ext>
            </a:extLst>
          </p:cNvPr>
          <p:cNvSpPr>
            <a:spLocks noGrp="1"/>
          </p:cNvSpPr>
          <p:nvPr>
            <p:ph type="title"/>
          </p:nvPr>
        </p:nvSpPr>
        <p:spPr>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a:bodyPr>
          <a:lstStyle/>
          <a:p>
            <a:r>
              <a:rPr lang="en-IN" sz="4000" dirty="0"/>
              <a:t>ESP NODEMCU 8266</a:t>
            </a:r>
          </a:p>
        </p:txBody>
      </p:sp>
      <p:sp>
        <p:nvSpPr>
          <p:cNvPr id="3" name="Content Placeholder 2">
            <a:extLst>
              <a:ext uri="{FF2B5EF4-FFF2-40B4-BE49-F238E27FC236}">
                <a16:creationId xmlns:a16="http://schemas.microsoft.com/office/drawing/2014/main" xmlns="" id="{0C901E98-EC2A-4E11-B2C1-0A9DE2DB0989}"/>
              </a:ext>
            </a:extLst>
          </p:cNvPr>
          <p:cNvSpPr>
            <a:spLocks noGrp="1"/>
          </p:cNvSpPr>
          <p:nvPr>
            <p:ph idx="1"/>
          </p:nvPr>
        </p:nvSpPr>
        <p:spPr>
          <a:solidFill>
            <a:schemeClr val="bg1">
              <a:lumMod val="65000"/>
            </a:schemeClr>
          </a:solidFill>
        </p:spPr>
        <p:txBody>
          <a:bodyPr>
            <a:normAutofit fontScale="77500" lnSpcReduction="20000"/>
          </a:bodyPr>
          <a:lstStyle/>
          <a:p>
            <a:pPr marL="0" indent="0" algn="l">
              <a:buNone/>
            </a:pPr>
            <a:r>
              <a:rPr lang="en-IN" sz="3100" b="1" i="0" u="sng" dirty="0">
                <a:effectLst/>
                <a:latin typeface="Bahnschrift SemiBold" panose="020B0502040204020203" pitchFamily="34" charset="0"/>
              </a:rPr>
              <a:t>Brief About </a:t>
            </a:r>
            <a:r>
              <a:rPr lang="en-IN" sz="3100" b="1" i="0" u="sng" dirty="0" err="1">
                <a:effectLst/>
                <a:latin typeface="Bahnschrift SemiBold" panose="020B0502040204020203" pitchFamily="34" charset="0"/>
              </a:rPr>
              <a:t>NodeMCU</a:t>
            </a:r>
            <a:r>
              <a:rPr lang="en-IN" sz="3100" b="1" i="0" u="sng" dirty="0">
                <a:effectLst/>
                <a:latin typeface="Bahnschrift SemiBold" panose="020B0502040204020203" pitchFamily="34" charset="0"/>
              </a:rPr>
              <a:t> ESP8266</a:t>
            </a:r>
            <a:endParaRPr lang="en-IN" sz="3100" b="0" i="0" u="sng" dirty="0">
              <a:effectLst/>
              <a:latin typeface="Bahnschrift SemiBold" panose="020B0502040204020203" pitchFamily="34" charset="0"/>
            </a:endParaRPr>
          </a:p>
          <a:p>
            <a:pPr algn="just">
              <a:buFont typeface="Wingdings" panose="05000000000000000000" pitchFamily="2" charset="2"/>
              <a:buChar char="§"/>
            </a:pPr>
            <a:r>
              <a:rPr lang="en-IN" sz="3100" b="0" i="0" dirty="0">
                <a:effectLst/>
                <a:latin typeface="Bahnschrift SemiBold" panose="020B0502040204020203" pitchFamily="34" charset="0"/>
              </a:rPr>
              <a:t>The </a:t>
            </a:r>
            <a:r>
              <a:rPr lang="en-IN" sz="3100" b="1" i="0" dirty="0" err="1">
                <a:effectLst/>
                <a:latin typeface="Bahnschrift SemiBold" panose="020B0502040204020203" pitchFamily="34" charset="0"/>
              </a:rPr>
              <a:t>NodeMCU</a:t>
            </a:r>
            <a:r>
              <a:rPr lang="en-IN" sz="3100" b="1" i="0" dirty="0">
                <a:effectLst/>
                <a:latin typeface="Bahnschrift SemiBold" panose="020B0502040204020203" pitchFamily="34" charset="0"/>
              </a:rPr>
              <a:t> ESP8266 development board</a:t>
            </a:r>
            <a:r>
              <a:rPr lang="en-IN" sz="3100" b="0" i="0" dirty="0">
                <a:effectLst/>
                <a:latin typeface="Bahnschrift SemiBold" panose="020B0502040204020203" pitchFamily="34" charset="0"/>
              </a:rPr>
              <a:t> comes with the ESP-12E module containing ESP8266 chip having </a:t>
            </a:r>
            <a:r>
              <a:rPr lang="en-IN" sz="3100" b="0" i="0" dirty="0" err="1">
                <a:effectLst/>
                <a:latin typeface="Bahnschrift SemiBold" panose="020B0502040204020203" pitchFamily="34" charset="0"/>
              </a:rPr>
              <a:t>Tensilica</a:t>
            </a:r>
            <a:r>
              <a:rPr lang="en-IN" sz="3100" b="0" i="0" dirty="0">
                <a:effectLst/>
                <a:latin typeface="Bahnschrift SemiBold" panose="020B0502040204020203" pitchFamily="34" charset="0"/>
              </a:rPr>
              <a:t> </a:t>
            </a:r>
            <a:r>
              <a:rPr lang="en-IN" sz="3100" b="0" i="0" dirty="0" err="1">
                <a:effectLst/>
                <a:latin typeface="Bahnschrift SemiBold" panose="020B0502040204020203" pitchFamily="34" charset="0"/>
              </a:rPr>
              <a:t>Xtensa</a:t>
            </a:r>
            <a:r>
              <a:rPr lang="en-IN" sz="3100" b="0" i="0" dirty="0">
                <a:effectLst/>
                <a:latin typeface="Bahnschrift SemiBold" panose="020B0502040204020203" pitchFamily="34" charset="0"/>
              </a:rPr>
              <a:t> 32-bit LX106 RISC microprocessor. This microprocessor supports RTOS and operates at 80MHz to 160 MHz adjustable clock frequency. </a:t>
            </a:r>
            <a:r>
              <a:rPr lang="en-IN" sz="3100" b="0" i="0" dirty="0" err="1">
                <a:effectLst/>
                <a:latin typeface="Bahnschrift SemiBold" panose="020B0502040204020203" pitchFamily="34" charset="0"/>
              </a:rPr>
              <a:t>NodeMCU</a:t>
            </a:r>
            <a:r>
              <a:rPr lang="en-IN" sz="3100" b="0" i="0" dirty="0">
                <a:effectLst/>
                <a:latin typeface="Bahnschrift SemiBold" panose="020B0502040204020203" pitchFamily="34" charset="0"/>
              </a:rPr>
              <a:t> has 128 KB RAM and 4MB of Flash memory to store data and programs. Its high processing power with in-built Wi-Fi / Bluetooth and Deep Sleep Operating features make it ideal for IoT projects.</a:t>
            </a:r>
          </a:p>
          <a:p>
            <a:pPr algn="just">
              <a:buFont typeface="Wingdings" panose="05000000000000000000" pitchFamily="2" charset="2"/>
              <a:buChar char="§"/>
            </a:pPr>
            <a:r>
              <a:rPr lang="en-IN" sz="3100" b="0" i="0" dirty="0" err="1">
                <a:effectLst/>
                <a:latin typeface="Bahnschrift SemiBold" panose="020B0502040204020203" pitchFamily="34" charset="0"/>
              </a:rPr>
              <a:t>NodeMCU</a:t>
            </a:r>
            <a:r>
              <a:rPr lang="en-IN" sz="3100" b="0" i="0" dirty="0">
                <a:effectLst/>
                <a:latin typeface="Bahnschrift SemiBold" panose="020B0502040204020203" pitchFamily="34" charset="0"/>
              </a:rPr>
              <a:t> can be powered using Micro USB jack and VIN pin (External Supply Pin). It supports UART, SPI, and I2C interface.</a:t>
            </a:r>
          </a:p>
          <a:p>
            <a:endParaRPr lang="en-IN" dirty="0"/>
          </a:p>
        </p:txBody>
      </p:sp>
    </p:spTree>
    <p:extLst>
      <p:ext uri="{BB962C8B-B14F-4D97-AF65-F5344CB8AC3E}">
        <p14:creationId xmlns:p14="http://schemas.microsoft.com/office/powerpoint/2010/main" val="1639858738"/>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39A2B6D6-A484-4C03-A2E4-B18A8CDB4C28}"/>
              </a:ext>
            </a:extLst>
          </p:cNvPr>
          <p:cNvSpPr/>
          <p:nvPr/>
        </p:nvSpPr>
        <p:spPr>
          <a:xfrm>
            <a:off x="0" y="0"/>
            <a:ext cx="9143999" cy="6858000"/>
          </a:xfrm>
          <a:prstGeom prst="rect">
            <a:avLst/>
          </a:prstGeom>
          <a:blipFill dpi="0" rotWithShape="1">
            <a:blip r:embed="rId2">
              <a:alphaModFix amt="43000"/>
            </a:blip>
            <a:srcRect/>
            <a:stretch>
              <a:fillRect/>
            </a:stretch>
          </a:blip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5723B478-7A79-4F34-8012-DE563EA794F4}"/>
              </a:ext>
            </a:extLst>
          </p:cNvPr>
          <p:cNvSpPr>
            <a:spLocks noGrp="1"/>
          </p:cNvSpPr>
          <p:nvPr>
            <p:ph type="title"/>
          </p:nvPr>
        </p:nvSpPr>
        <p:spPr>
          <a:xfrm>
            <a:off x="685798" y="274638"/>
            <a:ext cx="7696202" cy="944562"/>
          </a:xfrm>
          <a:solidFill>
            <a:schemeClr val="bg2">
              <a:lumMod val="10000"/>
            </a:schemeClr>
          </a:solidFill>
        </p:spPr>
        <p:style>
          <a:lnRef idx="0">
            <a:schemeClr val="dk1"/>
          </a:lnRef>
          <a:fillRef idx="3">
            <a:schemeClr val="dk1"/>
          </a:fillRef>
          <a:effectRef idx="3">
            <a:schemeClr val="dk1"/>
          </a:effectRef>
          <a:fontRef idx="minor">
            <a:schemeClr val="lt1"/>
          </a:fontRef>
        </p:style>
        <p:txBody>
          <a:bodyPr>
            <a:normAutofit fontScale="90000"/>
          </a:bodyPr>
          <a:lstStyle/>
          <a:p>
            <a:r>
              <a:rPr lang="en-IN" sz="4000" dirty="0">
                <a:solidFill>
                  <a:schemeClr val="bg1"/>
                </a:solidFill>
              </a:rPr>
              <a:t>BLOCK DIAGRAM OF OVERALL PROJECT</a:t>
            </a:r>
          </a:p>
        </p:txBody>
      </p:sp>
      <p:pic>
        <p:nvPicPr>
          <p:cNvPr id="5" name="Content Placeholder 4">
            <a:extLst>
              <a:ext uri="{FF2B5EF4-FFF2-40B4-BE49-F238E27FC236}">
                <a16:creationId xmlns:a16="http://schemas.microsoft.com/office/drawing/2014/main" xmlns="" id="{F211C518-CAD5-4283-8A06-E29FAE6F45B8}"/>
              </a:ext>
            </a:extLst>
          </p:cNvPr>
          <p:cNvPicPr>
            <a:picLocks noGrp="1" noChangeAspect="1"/>
          </p:cNvPicPr>
          <p:nvPr>
            <p:ph idx="1"/>
          </p:nvPr>
        </p:nvPicPr>
        <p:blipFill>
          <a:blip r:embed="rId3">
            <a:duotone>
              <a:prstClr val="black"/>
              <a:schemeClr val="bg1">
                <a:lumMod val="85000"/>
                <a:tint val="45000"/>
                <a:satMod val="400000"/>
              </a:schemeClr>
            </a:duotone>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685799" y="1600200"/>
            <a:ext cx="7696201" cy="4648200"/>
          </a:xfrm>
          <a:prstGeom prst="rect">
            <a:avLst/>
          </a:prstGeom>
        </p:spPr>
      </p:pic>
    </p:spTree>
    <p:extLst>
      <p:ext uri="{BB962C8B-B14F-4D97-AF65-F5344CB8AC3E}">
        <p14:creationId xmlns:p14="http://schemas.microsoft.com/office/powerpoint/2010/main" val="2925055291"/>
      </p:ext>
    </p:extLst>
  </p:cSld>
  <p:clrMapOvr>
    <a:masterClrMapping/>
  </p:clrMapOvr>
  <mc:AlternateContent xmlns:mc="http://schemas.openxmlformats.org/markup-compatibility/2006" xmlns:p14="http://schemas.microsoft.com/office/powerpoint/2010/main">
    <mc:Choice Requires="p14">
      <p:transition p14:dur="10">
        <p:randomBar dir="vert"/>
      </p:transition>
    </mc:Choice>
    <mc:Fallback xmlns="">
      <p:transition>
        <p:randomBar dir="vert"/>
      </p:transition>
    </mc:Fallback>
  </mc:AlternateContent>
</p:sld>
</file>

<file path=ppt/theme/theme1.xml><?xml version="1.0" encoding="utf-8"?>
<a:theme xmlns:a="http://schemas.openxmlformats.org/drawingml/2006/main" name="Theme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Theme1</Template>
  <TotalTime>1167</TotalTime>
  <Words>677</Words>
  <Application>Microsoft Office PowerPoint</Application>
  <PresentationFormat>On-screen Show (4:3)</PresentationFormat>
  <Paragraphs>140</Paragraphs>
  <Slides>23</Slides>
  <Notes>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Theme1</vt:lpstr>
      <vt:lpstr>PowerPoint Presentation</vt:lpstr>
      <vt:lpstr>PowerPoint Presentation</vt:lpstr>
      <vt:lpstr>INTRODUCTION</vt:lpstr>
      <vt:lpstr>IOT BASED CONTROLS</vt:lpstr>
      <vt:lpstr>SELECTION OF THE PROTOCOL</vt:lpstr>
      <vt:lpstr>ARDUINO UNO BOARD</vt:lpstr>
      <vt:lpstr>WIFI MODULE</vt:lpstr>
      <vt:lpstr>ESP NODEMCU 8266</vt:lpstr>
      <vt:lpstr>BLOCK DIAGRAM OF OVERALL PROJECT</vt:lpstr>
      <vt:lpstr>COMPONENTS OF NETWORK MODLULE</vt:lpstr>
      <vt:lpstr> SERVER CUSTOMIZATION </vt:lpstr>
      <vt:lpstr>WIFI MODULE CUSTOMIZATION</vt:lpstr>
      <vt:lpstr>Smartphone Customization</vt:lpstr>
      <vt:lpstr>OVERALL VEIW </vt:lpstr>
      <vt:lpstr>COMPONENTS OF CIRCUIT IN CONTROL ROOM</vt:lpstr>
      <vt:lpstr>PowerPoint Presentation</vt:lpstr>
      <vt:lpstr>PowerPoint Presentation</vt:lpstr>
      <vt:lpstr>ARDUINO UNO</vt:lpstr>
      <vt:lpstr>ACS71CTR-20A-T</vt:lpstr>
      <vt:lpstr>MOTOR  </vt:lpstr>
      <vt:lpstr> LM016L </vt:lpstr>
      <vt:lpstr>POT</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74</cp:revision>
  <dcterms:created xsi:type="dcterms:W3CDTF">2021-07-22T11:23:00Z</dcterms:created>
  <dcterms:modified xsi:type="dcterms:W3CDTF">2021-08-02T05:57:48Z</dcterms:modified>
</cp:coreProperties>
</file>

<file path=docProps/thumbnail.jpeg>
</file>